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8" r:id="rId1"/>
    <p:sldMasterId id="2147483658" r:id="rId2"/>
  </p:sldMasterIdLst>
  <p:notesMasterIdLst>
    <p:notesMasterId r:id="rId14"/>
  </p:notesMasterIdLst>
  <p:sldIdLst>
    <p:sldId id="275" r:id="rId3"/>
    <p:sldId id="310" r:id="rId4"/>
    <p:sldId id="301" r:id="rId5"/>
    <p:sldId id="278" r:id="rId6"/>
    <p:sldId id="282" r:id="rId7"/>
    <p:sldId id="312" r:id="rId8"/>
    <p:sldId id="276" r:id="rId9"/>
    <p:sldId id="292" r:id="rId10"/>
    <p:sldId id="314" r:id="rId11"/>
    <p:sldId id="313" r:id="rId12"/>
    <p:sldId id="315" r:id="rId13"/>
  </p:sldIdLst>
  <p:sldSz cx="12192000" cy="6858000"/>
  <p:notesSz cx="6858000" cy="9144000"/>
  <p:embeddedFontLst>
    <p:embeddedFont>
      <p:font typeface="EC Square Sans Cond Pro" panose="020B05060400000200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CSquareSansProExtraBlack"/>
      <p:bold r:id="rId24"/>
    </p:embeddedFont>
    <p:embeddedFont>
      <p:font typeface="EC Square Sans Cond Pro Medium" panose="020B0606000000020004" pitchFamily="34" charset="0"/>
      <p:regular r:id="rId25"/>
      <p: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Cochaux" initials="CC" lastIdx="1" clrIdx="0">
    <p:extLst>
      <p:ext uri="{19B8F6BF-5375-455C-9EA6-DF929625EA0E}">
        <p15:presenceInfo xmlns:p15="http://schemas.microsoft.com/office/powerpoint/2012/main" userId="Caroline Coch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1EF"/>
    <a:srgbClr val="E1DCEC"/>
    <a:srgbClr val="D7D1E7"/>
    <a:srgbClr val="F9D0D4"/>
    <a:srgbClr val="F7B153"/>
    <a:srgbClr val="F39999"/>
    <a:srgbClr val="D87EAE"/>
    <a:srgbClr val="6165A7"/>
    <a:srgbClr val="33C3B0"/>
    <a:srgbClr val="DC4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3979" autoAdjust="0"/>
  </p:normalViewPr>
  <p:slideViewPr>
    <p:cSldViewPr snapToGrid="0" snapToObjects="1" showGuides="1">
      <p:cViewPr varScale="1">
        <p:scale>
          <a:sx n="69" d="100"/>
          <a:sy n="69" d="100"/>
        </p:scale>
        <p:origin x="58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AAC41-E5F0-429F-BD8F-EEC5BC3C57C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7EE108A-6099-4367-A832-79E4323CD8E4}">
      <dgm:prSet phldrT="[Text]"/>
      <dgm:spPr/>
      <dgm:t>
        <a:bodyPr/>
        <a:lstStyle/>
        <a:p>
          <a:pPr>
            <a:defRPr b="1"/>
          </a:pPr>
          <a:r>
            <a:rPr dirty="0" err="1"/>
            <a:t>Interes</a:t>
          </a:r>
          <a:r>
            <a:rPr dirty="0"/>
            <a:t> </a:t>
          </a:r>
          <a:r>
            <a:rPr dirty="0" err="1"/>
            <a:t>zbiorowy</a:t>
          </a:r>
          <a:r>
            <a:rPr dirty="0"/>
            <a:t> </a:t>
          </a:r>
          <a:r>
            <a:rPr dirty="0" err="1"/>
            <a:t>lub</a:t>
          </a:r>
          <a:r>
            <a:rPr dirty="0"/>
            <a:t> </a:t>
          </a:r>
          <a:r>
            <a:rPr dirty="0" err="1"/>
            <a:t>ogólny</a:t>
          </a:r>
          <a:endParaRPr b="1" dirty="0"/>
        </a:p>
      </dgm:t>
    </dgm:pt>
    <dgm:pt modelId="{3B47A4DA-C98E-4C55-AD08-9A6B4364745E}" type="parTrans" cxnId="{8C56B0BB-E4F7-4E1D-95FD-D2603FEF902E}">
      <dgm:prSet/>
      <dgm:spPr/>
      <dgm:t>
        <a:bodyPr/>
        <a:lstStyle/>
        <a:p>
          <a:endParaRPr b="1"/>
        </a:p>
      </dgm:t>
    </dgm:pt>
    <dgm:pt modelId="{AA62DC69-63E1-446E-8891-53868A68D8CF}" type="sibTrans" cxnId="{8C56B0BB-E4F7-4E1D-95FD-D2603FEF902E}">
      <dgm:prSet/>
      <dgm:spPr/>
      <dgm:t>
        <a:bodyPr/>
        <a:lstStyle/>
        <a:p>
          <a:endParaRPr b="1"/>
        </a:p>
      </dgm:t>
    </dgm:pt>
    <dgm:pt modelId="{A3E26956-65ED-4EAC-ACD3-235A767C6CD3}">
      <dgm:prSet phldrT="[Text]"/>
      <dgm:spPr/>
      <dgm:t>
        <a:bodyPr/>
        <a:lstStyle/>
        <a:p>
          <a:pPr>
            <a:defRPr b="1"/>
          </a:pPr>
          <a:r>
            <a:t>Reinwestowanie zysków</a:t>
          </a:r>
          <a:endParaRPr b="1"/>
        </a:p>
      </dgm:t>
    </dgm:pt>
    <dgm:pt modelId="{E64A4689-ED1C-405D-926A-4B7E0AD87966}" type="parTrans" cxnId="{315720B8-6A8D-419C-84D0-242057147465}">
      <dgm:prSet/>
      <dgm:spPr/>
      <dgm:t>
        <a:bodyPr/>
        <a:lstStyle/>
        <a:p>
          <a:endParaRPr b="1"/>
        </a:p>
      </dgm:t>
    </dgm:pt>
    <dgm:pt modelId="{6268AAD9-D268-4543-B385-B8FD6BD843C8}" type="sibTrans" cxnId="{315720B8-6A8D-419C-84D0-242057147465}">
      <dgm:prSet/>
      <dgm:spPr/>
      <dgm:t>
        <a:bodyPr/>
        <a:lstStyle/>
        <a:p>
          <a:endParaRPr b="1"/>
        </a:p>
      </dgm:t>
    </dgm:pt>
    <dgm:pt modelId="{D8D4FED8-6A9B-48EC-A5A5-EE381928EBA8}">
      <dgm:prSet phldrT="[Text]"/>
      <dgm:spPr/>
      <dgm:t>
        <a:bodyPr/>
        <a:lstStyle/>
        <a:p>
          <a:pPr>
            <a:defRPr b="1"/>
          </a:pPr>
          <a:r>
            <a:rPr dirty="0" err="1"/>
            <a:t>Zarządzanie</a:t>
          </a:r>
          <a:r>
            <a:rPr dirty="0"/>
            <a:t> </a:t>
          </a:r>
          <a:r>
            <a:rPr dirty="0" err="1"/>
            <a:t>partycypacyjne</a:t>
          </a:r>
          <a:endParaRPr b="1" dirty="0"/>
        </a:p>
      </dgm:t>
    </dgm:pt>
    <dgm:pt modelId="{CC473F5E-7A26-41DD-804D-50111EF31DAC}" type="parTrans" cxnId="{1409B797-1BE1-4162-913E-5A7070E677B3}">
      <dgm:prSet/>
      <dgm:spPr/>
      <dgm:t>
        <a:bodyPr/>
        <a:lstStyle/>
        <a:p>
          <a:endParaRPr b="1"/>
        </a:p>
      </dgm:t>
    </dgm:pt>
    <dgm:pt modelId="{74216DC0-35DA-4572-B41E-0E46A4AD60B7}" type="sibTrans" cxnId="{1409B797-1BE1-4162-913E-5A7070E677B3}">
      <dgm:prSet/>
      <dgm:spPr/>
      <dgm:t>
        <a:bodyPr/>
        <a:lstStyle/>
        <a:p>
          <a:endParaRPr b="1"/>
        </a:p>
      </dgm:t>
    </dgm:pt>
    <dgm:pt modelId="{812762F5-D696-40FE-B167-A6DDBF4327DF}" type="pres">
      <dgm:prSet presAssocID="{9FCAAC41-E5F0-429F-BD8F-EEC5BC3C57C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C383CE-1397-421C-B125-A73EA0BAB6C7}" type="pres">
      <dgm:prSet presAssocID="{C7EE108A-6099-4367-A832-79E4323CD8E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/>
        </a:p>
      </dgm:t>
    </dgm:pt>
    <dgm:pt modelId="{50EB0820-8105-41DE-9B26-20626362F8E0}" type="pres">
      <dgm:prSet presAssocID="{C7EE108A-6099-4367-A832-79E4323CD8E4}" presName="gear1srcNode" presStyleLbl="node1" presStyleIdx="0" presStyleCnt="3"/>
      <dgm:spPr/>
      <dgm:t>
        <a:bodyPr/>
        <a:lstStyle/>
        <a:p>
          <a:endParaRPr/>
        </a:p>
      </dgm:t>
    </dgm:pt>
    <dgm:pt modelId="{7B08CE69-EE9E-48CE-B704-DBA5A707F8AA}" type="pres">
      <dgm:prSet presAssocID="{C7EE108A-6099-4367-A832-79E4323CD8E4}" presName="gear1dstNode" presStyleLbl="node1" presStyleIdx="0" presStyleCnt="3"/>
      <dgm:spPr/>
      <dgm:t>
        <a:bodyPr/>
        <a:lstStyle/>
        <a:p>
          <a:endParaRPr/>
        </a:p>
      </dgm:t>
    </dgm:pt>
    <dgm:pt modelId="{2A5A3732-AA91-47A7-8AA3-6033C361A492}" type="pres">
      <dgm:prSet presAssocID="{A3E26956-65ED-4EAC-ACD3-235A767C6CD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/>
        </a:p>
      </dgm:t>
    </dgm:pt>
    <dgm:pt modelId="{E8F4D3AF-FFAB-4417-AC88-CBA0FF1B2E5D}" type="pres">
      <dgm:prSet presAssocID="{A3E26956-65ED-4EAC-ACD3-235A767C6CD3}" presName="gear2srcNode" presStyleLbl="node1" presStyleIdx="1" presStyleCnt="3"/>
      <dgm:spPr/>
      <dgm:t>
        <a:bodyPr/>
        <a:lstStyle/>
        <a:p>
          <a:endParaRPr/>
        </a:p>
      </dgm:t>
    </dgm:pt>
    <dgm:pt modelId="{DC964A7A-79F5-42F2-8116-49E2257BC970}" type="pres">
      <dgm:prSet presAssocID="{A3E26956-65ED-4EAC-ACD3-235A767C6CD3}" presName="gear2dstNode" presStyleLbl="node1" presStyleIdx="1" presStyleCnt="3"/>
      <dgm:spPr/>
      <dgm:t>
        <a:bodyPr/>
        <a:lstStyle/>
        <a:p>
          <a:endParaRPr/>
        </a:p>
      </dgm:t>
    </dgm:pt>
    <dgm:pt modelId="{E5B7C81F-38F2-472A-9C38-2A629FF82422}" type="pres">
      <dgm:prSet presAssocID="{D8D4FED8-6A9B-48EC-A5A5-EE381928EBA8}" presName="gear3" presStyleLbl="node1" presStyleIdx="2" presStyleCnt="3"/>
      <dgm:spPr/>
      <dgm:t>
        <a:bodyPr/>
        <a:lstStyle/>
        <a:p>
          <a:endParaRPr/>
        </a:p>
      </dgm:t>
    </dgm:pt>
    <dgm:pt modelId="{9DF229C4-AEC6-4FA6-BB6E-48874B39E804}" type="pres">
      <dgm:prSet presAssocID="{D8D4FED8-6A9B-48EC-A5A5-EE381928EBA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/>
        </a:p>
      </dgm:t>
    </dgm:pt>
    <dgm:pt modelId="{545C031E-8699-40D1-A19F-601B63FE61F8}" type="pres">
      <dgm:prSet presAssocID="{D8D4FED8-6A9B-48EC-A5A5-EE381928EBA8}" presName="gear3srcNode" presStyleLbl="node1" presStyleIdx="2" presStyleCnt="3"/>
      <dgm:spPr/>
      <dgm:t>
        <a:bodyPr/>
        <a:lstStyle/>
        <a:p>
          <a:endParaRPr/>
        </a:p>
      </dgm:t>
    </dgm:pt>
    <dgm:pt modelId="{0FE36699-44C3-46F9-BBE9-B9F54946F7B4}" type="pres">
      <dgm:prSet presAssocID="{D8D4FED8-6A9B-48EC-A5A5-EE381928EBA8}" presName="gear3dstNode" presStyleLbl="node1" presStyleIdx="2" presStyleCnt="3"/>
      <dgm:spPr/>
      <dgm:t>
        <a:bodyPr/>
        <a:lstStyle/>
        <a:p>
          <a:endParaRPr/>
        </a:p>
      </dgm:t>
    </dgm:pt>
    <dgm:pt modelId="{EE37A8D2-47E7-4E65-8ABE-FEA5977BE8C3}" type="pres">
      <dgm:prSet presAssocID="{AA62DC69-63E1-446E-8891-53868A68D8CF}" presName="connector1" presStyleLbl="sibTrans2D1" presStyleIdx="0" presStyleCnt="3"/>
      <dgm:spPr/>
      <dgm:t>
        <a:bodyPr/>
        <a:lstStyle/>
        <a:p>
          <a:endParaRPr/>
        </a:p>
      </dgm:t>
    </dgm:pt>
    <dgm:pt modelId="{4C048EA3-E363-4346-9D2E-748C92C16064}" type="pres">
      <dgm:prSet presAssocID="{6268AAD9-D268-4543-B385-B8FD6BD843C8}" presName="connector2" presStyleLbl="sibTrans2D1" presStyleIdx="1" presStyleCnt="3"/>
      <dgm:spPr/>
      <dgm:t>
        <a:bodyPr/>
        <a:lstStyle/>
        <a:p>
          <a:endParaRPr/>
        </a:p>
      </dgm:t>
    </dgm:pt>
    <dgm:pt modelId="{844AF6F1-C9D8-4D0E-9AA9-C390966697E0}" type="pres">
      <dgm:prSet presAssocID="{74216DC0-35DA-4572-B41E-0E46A4AD60B7}" presName="connector3" presStyleLbl="sibTrans2D1" presStyleIdx="2" presStyleCnt="3"/>
      <dgm:spPr/>
      <dgm:t>
        <a:bodyPr/>
        <a:lstStyle/>
        <a:p>
          <a:endParaRPr/>
        </a:p>
      </dgm:t>
    </dgm:pt>
  </dgm:ptLst>
  <dgm:cxnLst>
    <dgm:cxn modelId="{70920E2A-8ACD-4C2A-A5DC-73D335707090}" type="presOf" srcId="{A3E26956-65ED-4EAC-ACD3-235A767C6CD3}" destId="{E8F4D3AF-FFAB-4417-AC88-CBA0FF1B2E5D}" srcOrd="1" destOrd="0" presId="urn:microsoft.com/office/officeart/2005/8/layout/gear1"/>
    <dgm:cxn modelId="{6B49E7D4-3F44-45D1-9B1A-409696BB03A8}" type="presOf" srcId="{74216DC0-35DA-4572-B41E-0E46A4AD60B7}" destId="{844AF6F1-C9D8-4D0E-9AA9-C390966697E0}" srcOrd="0" destOrd="0" presId="urn:microsoft.com/office/officeart/2005/8/layout/gear1"/>
    <dgm:cxn modelId="{1409B797-1BE1-4162-913E-5A7070E677B3}" srcId="{9FCAAC41-E5F0-429F-BD8F-EEC5BC3C57C5}" destId="{D8D4FED8-6A9B-48EC-A5A5-EE381928EBA8}" srcOrd="2" destOrd="0" parTransId="{CC473F5E-7A26-41DD-804D-50111EF31DAC}" sibTransId="{74216DC0-35DA-4572-B41E-0E46A4AD60B7}"/>
    <dgm:cxn modelId="{8C56B0BB-E4F7-4E1D-95FD-D2603FEF902E}" srcId="{9FCAAC41-E5F0-429F-BD8F-EEC5BC3C57C5}" destId="{C7EE108A-6099-4367-A832-79E4323CD8E4}" srcOrd="0" destOrd="0" parTransId="{3B47A4DA-C98E-4C55-AD08-9A6B4364745E}" sibTransId="{AA62DC69-63E1-446E-8891-53868A68D8CF}"/>
    <dgm:cxn modelId="{86A9AAB7-8DF4-4D87-8E2B-9DEB5580DB41}" type="presOf" srcId="{A3E26956-65ED-4EAC-ACD3-235A767C6CD3}" destId="{DC964A7A-79F5-42F2-8116-49E2257BC970}" srcOrd="2" destOrd="0" presId="urn:microsoft.com/office/officeart/2005/8/layout/gear1"/>
    <dgm:cxn modelId="{3831A29A-7690-46F5-BCCF-3C4DBF71376C}" type="presOf" srcId="{D8D4FED8-6A9B-48EC-A5A5-EE381928EBA8}" destId="{9DF229C4-AEC6-4FA6-BB6E-48874B39E804}" srcOrd="1" destOrd="0" presId="urn:microsoft.com/office/officeart/2005/8/layout/gear1"/>
    <dgm:cxn modelId="{3C98D5DE-DDCE-47EF-8E3E-DEC192074A94}" type="presOf" srcId="{C7EE108A-6099-4367-A832-79E4323CD8E4}" destId="{50EB0820-8105-41DE-9B26-20626362F8E0}" srcOrd="1" destOrd="0" presId="urn:microsoft.com/office/officeart/2005/8/layout/gear1"/>
    <dgm:cxn modelId="{8915CF92-20CC-4141-A91D-FB67B02BB496}" type="presOf" srcId="{D8D4FED8-6A9B-48EC-A5A5-EE381928EBA8}" destId="{545C031E-8699-40D1-A19F-601B63FE61F8}" srcOrd="2" destOrd="0" presId="urn:microsoft.com/office/officeart/2005/8/layout/gear1"/>
    <dgm:cxn modelId="{2B2BDD9A-255D-44AC-8D35-F8FF47973632}" type="presOf" srcId="{6268AAD9-D268-4543-B385-B8FD6BD843C8}" destId="{4C048EA3-E363-4346-9D2E-748C92C16064}" srcOrd="0" destOrd="0" presId="urn:microsoft.com/office/officeart/2005/8/layout/gear1"/>
    <dgm:cxn modelId="{8ED322CC-FB78-4467-B8F2-854C56AC259E}" type="presOf" srcId="{D8D4FED8-6A9B-48EC-A5A5-EE381928EBA8}" destId="{0FE36699-44C3-46F9-BBE9-B9F54946F7B4}" srcOrd="3" destOrd="0" presId="urn:microsoft.com/office/officeart/2005/8/layout/gear1"/>
    <dgm:cxn modelId="{12BF1682-75E9-4BB0-BA88-3E832334BD0D}" type="presOf" srcId="{9FCAAC41-E5F0-429F-BD8F-EEC5BC3C57C5}" destId="{812762F5-D696-40FE-B167-A6DDBF4327DF}" srcOrd="0" destOrd="0" presId="urn:microsoft.com/office/officeart/2005/8/layout/gear1"/>
    <dgm:cxn modelId="{A0398A95-7C6C-4940-9689-337052F10B0D}" type="presOf" srcId="{C7EE108A-6099-4367-A832-79E4323CD8E4}" destId="{7B08CE69-EE9E-48CE-B704-DBA5A707F8AA}" srcOrd="2" destOrd="0" presId="urn:microsoft.com/office/officeart/2005/8/layout/gear1"/>
    <dgm:cxn modelId="{1BACF357-8F6A-4FE4-8154-D23A7FEC418C}" type="presOf" srcId="{A3E26956-65ED-4EAC-ACD3-235A767C6CD3}" destId="{2A5A3732-AA91-47A7-8AA3-6033C361A492}" srcOrd="0" destOrd="0" presId="urn:microsoft.com/office/officeart/2005/8/layout/gear1"/>
    <dgm:cxn modelId="{315720B8-6A8D-419C-84D0-242057147465}" srcId="{9FCAAC41-E5F0-429F-BD8F-EEC5BC3C57C5}" destId="{A3E26956-65ED-4EAC-ACD3-235A767C6CD3}" srcOrd="1" destOrd="0" parTransId="{E64A4689-ED1C-405D-926A-4B7E0AD87966}" sibTransId="{6268AAD9-D268-4543-B385-B8FD6BD843C8}"/>
    <dgm:cxn modelId="{5459AE35-9616-4AB3-8AE8-E3F1BDC93615}" type="presOf" srcId="{C7EE108A-6099-4367-A832-79E4323CD8E4}" destId="{1EC383CE-1397-421C-B125-A73EA0BAB6C7}" srcOrd="0" destOrd="0" presId="urn:microsoft.com/office/officeart/2005/8/layout/gear1"/>
    <dgm:cxn modelId="{6082CE60-682A-41C7-A648-C9361ED93CFF}" type="presOf" srcId="{AA62DC69-63E1-446E-8891-53868A68D8CF}" destId="{EE37A8D2-47E7-4E65-8ABE-FEA5977BE8C3}" srcOrd="0" destOrd="0" presId="urn:microsoft.com/office/officeart/2005/8/layout/gear1"/>
    <dgm:cxn modelId="{EF51396D-F45C-41CE-AE26-BA5A4C03FBA5}" type="presOf" srcId="{D8D4FED8-6A9B-48EC-A5A5-EE381928EBA8}" destId="{E5B7C81F-38F2-472A-9C38-2A629FF82422}" srcOrd="0" destOrd="0" presId="urn:microsoft.com/office/officeart/2005/8/layout/gear1"/>
    <dgm:cxn modelId="{0093930C-B807-4261-A27C-8B69835FB5C6}" type="presParOf" srcId="{812762F5-D696-40FE-B167-A6DDBF4327DF}" destId="{1EC383CE-1397-421C-B125-A73EA0BAB6C7}" srcOrd="0" destOrd="0" presId="urn:microsoft.com/office/officeart/2005/8/layout/gear1"/>
    <dgm:cxn modelId="{A2D37A6C-CBBF-4D0C-B7F0-E1727105B8DE}" type="presParOf" srcId="{812762F5-D696-40FE-B167-A6DDBF4327DF}" destId="{50EB0820-8105-41DE-9B26-20626362F8E0}" srcOrd="1" destOrd="0" presId="urn:microsoft.com/office/officeart/2005/8/layout/gear1"/>
    <dgm:cxn modelId="{51EFD8F6-76C8-4B52-90F5-7C37D621B82D}" type="presParOf" srcId="{812762F5-D696-40FE-B167-A6DDBF4327DF}" destId="{7B08CE69-EE9E-48CE-B704-DBA5A707F8AA}" srcOrd="2" destOrd="0" presId="urn:microsoft.com/office/officeart/2005/8/layout/gear1"/>
    <dgm:cxn modelId="{ED4B6999-9F7D-4BE0-9774-FDD9F5CF31F1}" type="presParOf" srcId="{812762F5-D696-40FE-B167-A6DDBF4327DF}" destId="{2A5A3732-AA91-47A7-8AA3-6033C361A492}" srcOrd="3" destOrd="0" presId="urn:microsoft.com/office/officeart/2005/8/layout/gear1"/>
    <dgm:cxn modelId="{22612A5F-5F36-42F6-8A44-0E46697559BF}" type="presParOf" srcId="{812762F5-D696-40FE-B167-A6DDBF4327DF}" destId="{E8F4D3AF-FFAB-4417-AC88-CBA0FF1B2E5D}" srcOrd="4" destOrd="0" presId="urn:microsoft.com/office/officeart/2005/8/layout/gear1"/>
    <dgm:cxn modelId="{543E9D35-13AC-41F1-AB3B-AA09EEAF0D60}" type="presParOf" srcId="{812762F5-D696-40FE-B167-A6DDBF4327DF}" destId="{DC964A7A-79F5-42F2-8116-49E2257BC970}" srcOrd="5" destOrd="0" presId="urn:microsoft.com/office/officeart/2005/8/layout/gear1"/>
    <dgm:cxn modelId="{E0691EAE-0615-483F-B135-01026425FCA6}" type="presParOf" srcId="{812762F5-D696-40FE-B167-A6DDBF4327DF}" destId="{E5B7C81F-38F2-472A-9C38-2A629FF82422}" srcOrd="6" destOrd="0" presId="urn:microsoft.com/office/officeart/2005/8/layout/gear1"/>
    <dgm:cxn modelId="{CF0FCD5E-E6F1-47C0-9EA8-96B38FEE092C}" type="presParOf" srcId="{812762F5-D696-40FE-B167-A6DDBF4327DF}" destId="{9DF229C4-AEC6-4FA6-BB6E-48874B39E804}" srcOrd="7" destOrd="0" presId="urn:microsoft.com/office/officeart/2005/8/layout/gear1"/>
    <dgm:cxn modelId="{8136E7F7-63A5-403A-B7E8-430F70EDE2B1}" type="presParOf" srcId="{812762F5-D696-40FE-B167-A6DDBF4327DF}" destId="{545C031E-8699-40D1-A19F-601B63FE61F8}" srcOrd="8" destOrd="0" presId="urn:microsoft.com/office/officeart/2005/8/layout/gear1"/>
    <dgm:cxn modelId="{446C4A3F-02DD-4A67-B384-EEFE799EA933}" type="presParOf" srcId="{812762F5-D696-40FE-B167-A6DDBF4327DF}" destId="{0FE36699-44C3-46F9-BBE9-B9F54946F7B4}" srcOrd="9" destOrd="0" presId="urn:microsoft.com/office/officeart/2005/8/layout/gear1"/>
    <dgm:cxn modelId="{AC528816-AE46-49C0-BDD4-FDC82E5C57CE}" type="presParOf" srcId="{812762F5-D696-40FE-B167-A6DDBF4327DF}" destId="{EE37A8D2-47E7-4E65-8ABE-FEA5977BE8C3}" srcOrd="10" destOrd="0" presId="urn:microsoft.com/office/officeart/2005/8/layout/gear1"/>
    <dgm:cxn modelId="{C14F5E8E-6559-42A8-8891-901EF012ECDD}" type="presParOf" srcId="{812762F5-D696-40FE-B167-A6DDBF4327DF}" destId="{4C048EA3-E363-4346-9D2E-748C92C16064}" srcOrd="11" destOrd="0" presId="urn:microsoft.com/office/officeart/2005/8/layout/gear1"/>
    <dgm:cxn modelId="{D5532648-740C-45F0-AD95-2FEE7730EAA3}" type="presParOf" srcId="{812762F5-D696-40FE-B167-A6DDBF4327DF}" destId="{844AF6F1-C9D8-4D0E-9AA9-C390966697E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F110B-9D86-4676-A98D-3815BEDD794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B8A42-6E89-4CB6-A280-F24E48B7B628}">
      <dgm:prSet phldrT="[Text]" custT="1"/>
      <dgm:spPr>
        <a:solidFill>
          <a:srgbClr val="33C3B0"/>
        </a:solidFill>
      </dgm:spPr>
      <dgm:t>
        <a:bodyPr/>
        <a:lstStyle/>
        <a:p>
          <a:pPr algn="ctr">
            <a:spcAft>
              <a:spcPts val="1200"/>
            </a:spcAft>
            <a:defRPr sz="1800" b="1"/>
          </a:pPr>
          <a:r>
            <a:rPr dirty="0" err="1"/>
            <a:t>Otoczenie</a:t>
          </a:r>
          <a:r>
            <a:rPr dirty="0"/>
            <a:t> </a:t>
          </a:r>
          <a:r>
            <a:rPr dirty="0" err="1"/>
            <a:t>biznesowe</a:t>
          </a:r>
          <a:endParaRPr dirty="0"/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dirty="0" err="1" smtClean="0"/>
            <a:t>Ramy</a:t>
          </a:r>
          <a:r>
            <a:rPr dirty="0" smtClean="0"/>
            <a:t> </a:t>
          </a:r>
          <a:r>
            <a:rPr dirty="0" err="1" smtClean="0"/>
            <a:t>polityczne</a:t>
          </a:r>
          <a:r>
            <a:rPr dirty="0" smtClean="0"/>
            <a:t> </a:t>
          </a:r>
          <a:r>
            <a:rPr dirty="0" err="1" smtClean="0"/>
            <a:t>i</a:t>
          </a:r>
          <a:r>
            <a:rPr dirty="0" smtClean="0"/>
            <a:t> </a:t>
          </a:r>
          <a:r>
            <a:rPr dirty="0" err="1" smtClean="0"/>
            <a:t>prawne</a:t>
          </a:r>
          <a:endParaRPr dirty="0" smtClean="0"/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lang="en-US" dirty="0" smtClean="0"/>
            <a:t>State aid</a:t>
          </a:r>
          <a:endParaRPr lang="pl-PL" dirty="0" smtClean="0"/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dirty="0" err="1" smtClean="0"/>
            <a:t>Zamówienia</a:t>
          </a:r>
          <a:r>
            <a:rPr dirty="0" smtClean="0"/>
            <a:t> </a:t>
          </a:r>
          <a:r>
            <a:rPr dirty="0" err="1" smtClean="0"/>
            <a:t>publiczne</a:t>
          </a:r>
          <a:endParaRPr dirty="0" smtClean="0"/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dirty="0" err="1" smtClean="0"/>
            <a:t>Poziom</a:t>
          </a:r>
          <a:r>
            <a:rPr dirty="0" smtClean="0"/>
            <a:t> </a:t>
          </a:r>
          <a:r>
            <a:rPr dirty="0" err="1" smtClean="0"/>
            <a:t>lokalny</a:t>
          </a:r>
          <a:r>
            <a:rPr dirty="0" smtClean="0"/>
            <a:t>, </a:t>
          </a:r>
          <a:r>
            <a:rPr dirty="0" err="1" smtClean="0"/>
            <a:t>regionalny</a:t>
          </a:r>
          <a:r>
            <a:rPr dirty="0" smtClean="0"/>
            <a:t> </a:t>
          </a:r>
          <a:r>
            <a:rPr lang="pl-PL" dirty="0" smtClean="0"/>
            <a:t>                  </a:t>
          </a:r>
          <a:r>
            <a:rPr dirty="0" err="1" smtClean="0"/>
            <a:t>i</a:t>
          </a:r>
          <a:r>
            <a:rPr dirty="0" smtClean="0"/>
            <a:t> </a:t>
          </a:r>
          <a:r>
            <a:rPr dirty="0" err="1" smtClean="0"/>
            <a:t>międzynarodowy</a:t>
          </a:r>
          <a:endParaRPr sz="1800" dirty="0"/>
        </a:p>
      </dgm:t>
    </dgm:pt>
    <dgm:pt modelId="{BB12CEFC-36A4-4DF6-A884-A6208E634857}" type="parTrans" cxnId="{9DED31C5-D55D-4010-8CA8-72C1697FC066}">
      <dgm:prSet/>
      <dgm:spPr/>
      <dgm:t>
        <a:bodyPr/>
        <a:lstStyle/>
        <a:p>
          <a:endParaRPr/>
        </a:p>
      </dgm:t>
    </dgm:pt>
    <dgm:pt modelId="{C6313240-8F8E-49E4-B4F2-166E6645813C}" type="sibTrans" cxnId="{9DED31C5-D55D-4010-8CA8-72C1697FC066}">
      <dgm:prSet/>
      <dgm:spPr/>
      <dgm:t>
        <a:bodyPr/>
        <a:lstStyle/>
        <a:p>
          <a:endParaRPr/>
        </a:p>
      </dgm:t>
    </dgm:pt>
    <dgm:pt modelId="{9EA42E12-A88E-4935-BC06-D7D60EA6B89B}">
      <dgm:prSet phldrT="[Text]" custT="1"/>
      <dgm:spPr>
        <a:solidFill>
          <a:srgbClr val="F7B153"/>
        </a:solidFill>
      </dgm:spPr>
      <dgm:t>
        <a:bodyPr/>
        <a:lstStyle/>
        <a:p>
          <a:pPr algn="ctr">
            <a:spcAft>
              <a:spcPts val="1200"/>
            </a:spcAft>
            <a:defRPr sz="1800" b="1"/>
          </a:pPr>
          <a:endParaRPr lang="pl-PL" dirty="0" smtClean="0"/>
        </a:p>
        <a:p>
          <a:pPr algn="ctr">
            <a:spcAft>
              <a:spcPts val="1200"/>
            </a:spcAft>
            <a:defRPr sz="1800" b="1"/>
          </a:pPr>
          <a:r>
            <a:rPr dirty="0" err="1" smtClean="0"/>
            <a:t>Otwieranie</a:t>
          </a:r>
          <a:r>
            <a:rPr dirty="0" smtClean="0"/>
            <a:t> </a:t>
          </a:r>
          <a:r>
            <a:rPr dirty="0" err="1" smtClean="0"/>
            <a:t>możliwości</a:t>
          </a:r>
          <a:endParaRPr lang="pl-PL" dirty="0" smtClean="0"/>
        </a:p>
        <a:p>
          <a:pPr algn="l">
            <a:spcAft>
              <a:spcPts val="1200"/>
            </a:spcAft>
            <a:defRPr sz="1800" b="1"/>
          </a:pPr>
          <a:r>
            <a:rPr lang="pl-PL" sz="1800" b="0" dirty="0" smtClean="0"/>
            <a:t>- </a:t>
          </a:r>
          <a:r>
            <a:rPr sz="1800" b="0" dirty="0" err="1" smtClean="0"/>
            <a:t>Wsparcie</a:t>
          </a:r>
          <a:r>
            <a:rPr sz="1800" b="0" dirty="0" smtClean="0"/>
            <a:t> </a:t>
          </a:r>
          <a:r>
            <a:rPr sz="1800" b="0" dirty="0" err="1" smtClean="0"/>
            <a:t>dla</a:t>
          </a:r>
          <a:r>
            <a:rPr lang="pl-PL" sz="1800" b="0" dirty="0" smtClean="0"/>
            <a:t> </a:t>
          </a:r>
          <a:r>
            <a:rPr sz="1800" b="0" dirty="0" err="1" smtClean="0"/>
            <a:t>przedsiębiorstw</a:t>
          </a:r>
          <a:r>
            <a:rPr sz="1800" b="0" dirty="0" smtClean="0"/>
            <a:t> </a:t>
          </a:r>
          <a:r>
            <a:rPr sz="1800" b="0" dirty="0" err="1"/>
            <a:t>i</a:t>
          </a:r>
          <a:r>
            <a:rPr sz="1800" b="0" dirty="0"/>
            <a:t> </a:t>
          </a:r>
          <a:r>
            <a:rPr sz="1800" b="0" dirty="0" err="1"/>
            <a:t>budowanie</a:t>
          </a:r>
          <a:r>
            <a:rPr sz="1800" b="0" dirty="0"/>
            <a:t> </a:t>
          </a:r>
          <a:r>
            <a:rPr sz="1800" b="0" dirty="0" err="1"/>
            <a:t>potencjału</a:t>
          </a:r>
          <a:endParaRPr sz="1800" b="0" dirty="0"/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dirty="0" err="1" smtClean="0"/>
            <a:t>Dostęp</a:t>
          </a:r>
          <a:r>
            <a:rPr dirty="0" smtClean="0"/>
            <a:t> </a:t>
          </a:r>
          <a:r>
            <a:rPr dirty="0"/>
            <a:t>do </a:t>
          </a:r>
          <a:r>
            <a:rPr dirty="0" err="1"/>
            <a:t>finansowania</a:t>
          </a:r>
          <a:r>
            <a:rPr dirty="0"/>
            <a:t> </a:t>
          </a:r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dirty="0" err="1" smtClean="0"/>
            <a:t>Transformacja</a:t>
          </a:r>
          <a:r>
            <a:rPr dirty="0" smtClean="0"/>
            <a:t> </a:t>
          </a:r>
          <a:r>
            <a:rPr dirty="0" err="1"/>
            <a:t>ekologiczna</a:t>
          </a:r>
          <a:r>
            <a:rPr dirty="0"/>
            <a:t> </a:t>
          </a:r>
          <a:r>
            <a:rPr dirty="0" err="1"/>
            <a:t>i</a:t>
          </a:r>
          <a:r>
            <a:rPr dirty="0"/>
            <a:t> </a:t>
          </a:r>
          <a:r>
            <a:rPr dirty="0" err="1" smtClean="0"/>
            <a:t>cyfrowa</a:t>
          </a:r>
          <a:endParaRPr lang="pl-PL" dirty="0" smtClean="0"/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dirty="0" err="1" smtClean="0"/>
            <a:t>Innowacje</a:t>
          </a:r>
          <a:r>
            <a:rPr dirty="0" smtClean="0"/>
            <a:t> </a:t>
          </a:r>
          <a:r>
            <a:rPr dirty="0" err="1"/>
            <a:t>społeczne</a:t>
          </a:r>
          <a:endParaRPr sz="1800" dirty="0"/>
        </a:p>
      </dgm:t>
    </dgm:pt>
    <dgm:pt modelId="{2C27AC93-5086-4199-A923-FB9BD4503BB7}" type="parTrans" cxnId="{4B2676F7-70C2-4070-9077-EBE5D6CABDEB}">
      <dgm:prSet/>
      <dgm:spPr/>
      <dgm:t>
        <a:bodyPr/>
        <a:lstStyle/>
        <a:p>
          <a:endParaRPr/>
        </a:p>
      </dgm:t>
    </dgm:pt>
    <dgm:pt modelId="{D40B07A4-CE9A-4B94-BC73-4337EAC818FC}" type="sibTrans" cxnId="{4B2676F7-70C2-4070-9077-EBE5D6CABDEB}">
      <dgm:prSet/>
      <dgm:spPr/>
      <dgm:t>
        <a:bodyPr/>
        <a:lstStyle/>
        <a:p>
          <a:endParaRPr/>
        </a:p>
      </dgm:t>
    </dgm:pt>
    <dgm:pt modelId="{6FE5C4DE-289E-4F14-A67E-02131B149975}">
      <dgm:prSet phldrT="[Text]" custT="1"/>
      <dgm:spPr>
        <a:solidFill>
          <a:srgbClr val="6165A7"/>
        </a:solidFill>
      </dgm:spPr>
      <dgm:t>
        <a:bodyPr/>
        <a:lstStyle/>
        <a:p>
          <a:pPr algn="ctr">
            <a:spcAft>
              <a:spcPts val="1200"/>
            </a:spcAft>
            <a:defRPr sz="1800" b="1"/>
          </a:pPr>
          <a:r>
            <a:rPr lang="pl-PL" b="1" i="0" dirty="0" smtClean="0"/>
            <a:t>Podnoszenie publicznej świadomości i uznania</a:t>
          </a:r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dirty="0" err="1" smtClean="0"/>
            <a:t>Komunikacja</a:t>
          </a:r>
          <a:endParaRPr dirty="0"/>
        </a:p>
        <a:p>
          <a:pPr algn="l">
            <a:spcAft>
              <a:spcPct val="35000"/>
            </a:spcAft>
            <a:defRPr sz="1800"/>
          </a:pPr>
          <a:r>
            <a:rPr lang="pl-PL" dirty="0" smtClean="0"/>
            <a:t>- </a:t>
          </a:r>
          <a:r>
            <a:rPr dirty="0" smtClean="0"/>
            <a:t>Dane</a:t>
          </a:r>
          <a:endParaRPr sz="1800" dirty="0"/>
        </a:p>
      </dgm:t>
    </dgm:pt>
    <dgm:pt modelId="{415D352B-97B0-4520-8570-848D44B9502E}" type="parTrans" cxnId="{38661D79-41E0-42A4-A729-548F26FF05E8}">
      <dgm:prSet/>
      <dgm:spPr/>
      <dgm:t>
        <a:bodyPr/>
        <a:lstStyle/>
        <a:p>
          <a:endParaRPr/>
        </a:p>
      </dgm:t>
    </dgm:pt>
    <dgm:pt modelId="{B186B0F9-A6E7-402E-AE4C-C6823E510AE8}" type="sibTrans" cxnId="{38661D79-41E0-42A4-A729-548F26FF05E8}">
      <dgm:prSet/>
      <dgm:spPr/>
      <dgm:t>
        <a:bodyPr/>
        <a:lstStyle/>
        <a:p>
          <a:endParaRPr/>
        </a:p>
      </dgm:t>
    </dgm:pt>
    <dgm:pt modelId="{B7CBA4C6-56A4-4204-99C5-0D06864270E0}" type="pres">
      <dgm:prSet presAssocID="{E2CF110B-9D86-4676-A98D-3815BEDD79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83EF23-0CEB-45FB-B144-C7329F0D172F}" type="pres">
      <dgm:prSet presAssocID="{E2CF110B-9D86-4676-A98D-3815BEDD7942}" presName="fgShape" presStyleLbl="fgShp" presStyleIdx="0" presStyleCnt="1" custScaleX="97164" custScaleY="43577" custLinFactNeighborX="89" custLinFactNeighborY="45522"/>
      <dgm:spPr>
        <a:solidFill>
          <a:srgbClr val="DC4851"/>
        </a:solidFill>
      </dgm:spPr>
    </dgm:pt>
    <dgm:pt modelId="{7EA89CE0-A8BE-4D0B-81FF-BF2DFC95F18F}" type="pres">
      <dgm:prSet presAssocID="{E2CF110B-9D86-4676-A98D-3815BEDD7942}" presName="linComp" presStyleCnt="0"/>
      <dgm:spPr/>
    </dgm:pt>
    <dgm:pt modelId="{B195CE4D-9019-4F1A-B422-BBD083E97D44}" type="pres">
      <dgm:prSet presAssocID="{364B8A42-6E89-4CB6-A280-F24E48B7B628}" presName="compNode" presStyleCnt="0"/>
      <dgm:spPr/>
    </dgm:pt>
    <dgm:pt modelId="{8C121E5F-B015-4967-8E46-02C95E40B7D2}" type="pres">
      <dgm:prSet presAssocID="{364B8A42-6E89-4CB6-A280-F24E48B7B628}" presName="bkgdShape" presStyleLbl="node1" presStyleIdx="0" presStyleCnt="3"/>
      <dgm:spPr/>
      <dgm:t>
        <a:bodyPr/>
        <a:lstStyle/>
        <a:p>
          <a:endParaRPr/>
        </a:p>
      </dgm:t>
    </dgm:pt>
    <dgm:pt modelId="{833C17BE-7EBD-4551-8F6C-0A6E4725C45B}" type="pres">
      <dgm:prSet presAssocID="{364B8A42-6E89-4CB6-A280-F24E48B7B6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344FBFA8-EA3B-42C0-8610-F6E3B61DDD2A}" type="pres">
      <dgm:prSet presAssocID="{364B8A42-6E89-4CB6-A280-F24E48B7B628}" presName="invisiNode" presStyleLbl="node1" presStyleIdx="0" presStyleCnt="3"/>
      <dgm:spPr/>
    </dgm:pt>
    <dgm:pt modelId="{A74DF85F-6218-4A3B-8340-974F2CA4E3E5}" type="pres">
      <dgm:prSet presAssocID="{364B8A42-6E89-4CB6-A280-F24E48B7B628}" presName="imagNode" presStyleLbl="fgImgPlace1" presStyleIdx="0" presStyleCnt="3" custLinFactNeighborX="-2077" custLinFactNeighborY="-65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212C67-5CFC-41C5-BC1C-1E3913A0A34F}" type="pres">
      <dgm:prSet presAssocID="{C6313240-8F8E-49E4-B4F2-166E6645813C}" presName="sibTrans" presStyleLbl="sibTrans2D1" presStyleIdx="0" presStyleCnt="0"/>
      <dgm:spPr/>
      <dgm:t>
        <a:bodyPr/>
        <a:lstStyle/>
        <a:p>
          <a:endParaRPr/>
        </a:p>
      </dgm:t>
    </dgm:pt>
    <dgm:pt modelId="{551A81E2-B5C4-45DB-8191-526B092BA7D4}" type="pres">
      <dgm:prSet presAssocID="{9EA42E12-A88E-4935-BC06-D7D60EA6B89B}" presName="compNode" presStyleCnt="0"/>
      <dgm:spPr/>
    </dgm:pt>
    <dgm:pt modelId="{B0E5FDBB-C6ED-4088-AD0E-94239C29CFC2}" type="pres">
      <dgm:prSet presAssocID="{9EA42E12-A88E-4935-BC06-D7D60EA6B89B}" presName="bkgdShape" presStyleLbl="node1" presStyleIdx="1" presStyleCnt="3" custLinFactNeighborY="-3919"/>
      <dgm:spPr/>
      <dgm:t>
        <a:bodyPr/>
        <a:lstStyle/>
        <a:p>
          <a:endParaRPr/>
        </a:p>
      </dgm:t>
    </dgm:pt>
    <dgm:pt modelId="{3885D0CF-3B69-444A-95B9-5E961A95FC9D}" type="pres">
      <dgm:prSet presAssocID="{9EA42E12-A88E-4935-BC06-D7D60EA6B89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76A41572-3CFF-476F-AA0E-CF25AC741634}" type="pres">
      <dgm:prSet presAssocID="{9EA42E12-A88E-4935-BC06-D7D60EA6B89B}" presName="invisiNode" presStyleLbl="node1" presStyleIdx="1" presStyleCnt="3"/>
      <dgm:spPr/>
    </dgm:pt>
    <dgm:pt modelId="{0B14456D-F00C-4D06-BA73-DA4650967913}" type="pres">
      <dgm:prSet presAssocID="{9EA42E12-A88E-4935-BC06-D7D60EA6B89B}" presName="imagNode" presStyleLbl="fgImgPlace1" presStyleIdx="1" presStyleCnt="3" custLinFactNeighborX="-4573" custLinFactNeighborY="-102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DC4C76-9B92-49E9-8F83-0CC1F79E682C}" type="pres">
      <dgm:prSet presAssocID="{D40B07A4-CE9A-4B94-BC73-4337EAC818FC}" presName="sibTrans" presStyleLbl="sibTrans2D1" presStyleIdx="0" presStyleCnt="0"/>
      <dgm:spPr/>
      <dgm:t>
        <a:bodyPr/>
        <a:lstStyle/>
        <a:p>
          <a:endParaRPr/>
        </a:p>
      </dgm:t>
    </dgm:pt>
    <dgm:pt modelId="{75E18FDC-286D-483E-8A22-9E4CF70F5C13}" type="pres">
      <dgm:prSet presAssocID="{6FE5C4DE-289E-4F14-A67E-02131B149975}" presName="compNode" presStyleCnt="0"/>
      <dgm:spPr/>
    </dgm:pt>
    <dgm:pt modelId="{08818569-00AE-4D01-A38D-B0FFC0462CE1}" type="pres">
      <dgm:prSet presAssocID="{6FE5C4DE-289E-4F14-A67E-02131B149975}" presName="bkgdShape" presStyleLbl="node1" presStyleIdx="2" presStyleCnt="3"/>
      <dgm:spPr/>
      <dgm:t>
        <a:bodyPr/>
        <a:lstStyle/>
        <a:p>
          <a:endParaRPr/>
        </a:p>
      </dgm:t>
    </dgm:pt>
    <dgm:pt modelId="{C537C313-BA23-4B3D-B8D3-B4735DB9B716}" type="pres">
      <dgm:prSet presAssocID="{6FE5C4DE-289E-4F14-A67E-02131B14997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D2629E0A-BF66-4460-962C-82C406E022EC}" type="pres">
      <dgm:prSet presAssocID="{6FE5C4DE-289E-4F14-A67E-02131B149975}" presName="invisiNode" presStyleLbl="node1" presStyleIdx="2" presStyleCnt="3"/>
      <dgm:spPr/>
    </dgm:pt>
    <dgm:pt modelId="{02ADCE16-E912-47EE-84B3-C8AB5ADED25D}" type="pres">
      <dgm:prSet presAssocID="{6FE5C4DE-289E-4F14-A67E-02131B149975}" presName="imagNode" presStyleLbl="fgImgPlace1" presStyleIdx="2" presStyleCnt="3" custLinFactNeighborX="1203" custLinFactNeighborY="-779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DED31C5-D55D-4010-8CA8-72C1697FC066}" srcId="{E2CF110B-9D86-4676-A98D-3815BEDD7942}" destId="{364B8A42-6E89-4CB6-A280-F24E48B7B628}" srcOrd="0" destOrd="0" parTransId="{BB12CEFC-36A4-4DF6-A884-A6208E634857}" sibTransId="{C6313240-8F8E-49E4-B4F2-166E6645813C}"/>
    <dgm:cxn modelId="{A7AB63AD-157E-44CB-B474-8CD680CE8230}" type="presOf" srcId="{9EA42E12-A88E-4935-BC06-D7D60EA6B89B}" destId="{3885D0CF-3B69-444A-95B9-5E961A95FC9D}" srcOrd="1" destOrd="0" presId="urn:microsoft.com/office/officeart/2005/8/layout/hList7"/>
    <dgm:cxn modelId="{FFA4CE05-756F-48D6-96A3-5FBA12AF848C}" type="presOf" srcId="{364B8A42-6E89-4CB6-A280-F24E48B7B628}" destId="{8C121E5F-B015-4967-8E46-02C95E40B7D2}" srcOrd="0" destOrd="0" presId="urn:microsoft.com/office/officeart/2005/8/layout/hList7"/>
    <dgm:cxn modelId="{5929C7EB-C7F3-4BD3-ADA8-371A0674376A}" type="presOf" srcId="{E2CF110B-9D86-4676-A98D-3815BEDD7942}" destId="{B7CBA4C6-56A4-4204-99C5-0D06864270E0}" srcOrd="0" destOrd="0" presId="urn:microsoft.com/office/officeart/2005/8/layout/hList7"/>
    <dgm:cxn modelId="{A8FE88EB-9B6B-4C70-9F5A-28A4E7AC87A9}" type="presOf" srcId="{6FE5C4DE-289E-4F14-A67E-02131B149975}" destId="{08818569-00AE-4D01-A38D-B0FFC0462CE1}" srcOrd="0" destOrd="0" presId="urn:microsoft.com/office/officeart/2005/8/layout/hList7"/>
    <dgm:cxn modelId="{38661D79-41E0-42A4-A729-548F26FF05E8}" srcId="{E2CF110B-9D86-4676-A98D-3815BEDD7942}" destId="{6FE5C4DE-289E-4F14-A67E-02131B149975}" srcOrd="2" destOrd="0" parTransId="{415D352B-97B0-4520-8570-848D44B9502E}" sibTransId="{B186B0F9-A6E7-402E-AE4C-C6823E510AE8}"/>
    <dgm:cxn modelId="{163AAF94-4DB9-4A1B-9DF4-DFF3F7B4B7D0}" type="presOf" srcId="{364B8A42-6E89-4CB6-A280-F24E48B7B628}" destId="{833C17BE-7EBD-4551-8F6C-0A6E4725C45B}" srcOrd="1" destOrd="0" presId="urn:microsoft.com/office/officeart/2005/8/layout/hList7"/>
    <dgm:cxn modelId="{9EE73E13-04A4-4286-832D-1A8020299157}" type="presOf" srcId="{C6313240-8F8E-49E4-B4F2-166E6645813C}" destId="{3E212C67-5CFC-41C5-BC1C-1E3913A0A34F}" srcOrd="0" destOrd="0" presId="urn:microsoft.com/office/officeart/2005/8/layout/hList7"/>
    <dgm:cxn modelId="{AA140828-8FE4-4931-8518-56B9B4ABC333}" type="presOf" srcId="{6FE5C4DE-289E-4F14-A67E-02131B149975}" destId="{C537C313-BA23-4B3D-B8D3-B4735DB9B716}" srcOrd="1" destOrd="0" presId="urn:microsoft.com/office/officeart/2005/8/layout/hList7"/>
    <dgm:cxn modelId="{CD537A27-1237-4738-9E75-A4DFB1A9AA11}" type="presOf" srcId="{9EA42E12-A88E-4935-BC06-D7D60EA6B89B}" destId="{B0E5FDBB-C6ED-4088-AD0E-94239C29CFC2}" srcOrd="0" destOrd="0" presId="urn:microsoft.com/office/officeart/2005/8/layout/hList7"/>
    <dgm:cxn modelId="{4B2676F7-70C2-4070-9077-EBE5D6CABDEB}" srcId="{E2CF110B-9D86-4676-A98D-3815BEDD7942}" destId="{9EA42E12-A88E-4935-BC06-D7D60EA6B89B}" srcOrd="1" destOrd="0" parTransId="{2C27AC93-5086-4199-A923-FB9BD4503BB7}" sibTransId="{D40B07A4-CE9A-4B94-BC73-4337EAC818FC}"/>
    <dgm:cxn modelId="{2996D10B-29A5-46EE-B68A-ABED3774B62A}" type="presOf" srcId="{D40B07A4-CE9A-4B94-BC73-4337EAC818FC}" destId="{8EDC4C76-9B92-49E9-8F83-0CC1F79E682C}" srcOrd="0" destOrd="0" presId="urn:microsoft.com/office/officeart/2005/8/layout/hList7"/>
    <dgm:cxn modelId="{5BFCBE12-84BB-4978-88E5-6BEAFEED9263}" type="presParOf" srcId="{B7CBA4C6-56A4-4204-99C5-0D06864270E0}" destId="{C283EF23-0CEB-45FB-B144-C7329F0D172F}" srcOrd="0" destOrd="0" presId="urn:microsoft.com/office/officeart/2005/8/layout/hList7"/>
    <dgm:cxn modelId="{92A4D76D-FC54-47C1-8B0D-346AEA6405E7}" type="presParOf" srcId="{B7CBA4C6-56A4-4204-99C5-0D06864270E0}" destId="{7EA89CE0-A8BE-4D0B-81FF-BF2DFC95F18F}" srcOrd="1" destOrd="0" presId="urn:microsoft.com/office/officeart/2005/8/layout/hList7"/>
    <dgm:cxn modelId="{D8EF08E7-942D-486D-A465-826B119B9C4F}" type="presParOf" srcId="{7EA89CE0-A8BE-4D0B-81FF-BF2DFC95F18F}" destId="{B195CE4D-9019-4F1A-B422-BBD083E97D44}" srcOrd="0" destOrd="0" presId="urn:microsoft.com/office/officeart/2005/8/layout/hList7"/>
    <dgm:cxn modelId="{69AA45BE-115D-4662-A415-A09FB8B4A4D2}" type="presParOf" srcId="{B195CE4D-9019-4F1A-B422-BBD083E97D44}" destId="{8C121E5F-B015-4967-8E46-02C95E40B7D2}" srcOrd="0" destOrd="0" presId="urn:microsoft.com/office/officeart/2005/8/layout/hList7"/>
    <dgm:cxn modelId="{FC2AA902-EE35-4E5D-BA3E-023DBA747251}" type="presParOf" srcId="{B195CE4D-9019-4F1A-B422-BBD083E97D44}" destId="{833C17BE-7EBD-4551-8F6C-0A6E4725C45B}" srcOrd="1" destOrd="0" presId="urn:microsoft.com/office/officeart/2005/8/layout/hList7"/>
    <dgm:cxn modelId="{2E5220B2-7C5D-44C7-8DDC-F1E210D561DA}" type="presParOf" srcId="{B195CE4D-9019-4F1A-B422-BBD083E97D44}" destId="{344FBFA8-EA3B-42C0-8610-F6E3B61DDD2A}" srcOrd="2" destOrd="0" presId="urn:microsoft.com/office/officeart/2005/8/layout/hList7"/>
    <dgm:cxn modelId="{02C1131B-FD1F-4BA5-9977-DEF0DD816695}" type="presParOf" srcId="{B195CE4D-9019-4F1A-B422-BBD083E97D44}" destId="{A74DF85F-6218-4A3B-8340-974F2CA4E3E5}" srcOrd="3" destOrd="0" presId="urn:microsoft.com/office/officeart/2005/8/layout/hList7"/>
    <dgm:cxn modelId="{E077C412-451C-41EB-B7CE-E71E61EF32DC}" type="presParOf" srcId="{7EA89CE0-A8BE-4D0B-81FF-BF2DFC95F18F}" destId="{3E212C67-5CFC-41C5-BC1C-1E3913A0A34F}" srcOrd="1" destOrd="0" presId="urn:microsoft.com/office/officeart/2005/8/layout/hList7"/>
    <dgm:cxn modelId="{2564E8EB-8440-4C44-B2BE-76368BE277EA}" type="presParOf" srcId="{7EA89CE0-A8BE-4D0B-81FF-BF2DFC95F18F}" destId="{551A81E2-B5C4-45DB-8191-526B092BA7D4}" srcOrd="2" destOrd="0" presId="urn:microsoft.com/office/officeart/2005/8/layout/hList7"/>
    <dgm:cxn modelId="{4C406DBD-ED57-4E3C-820C-50457081CC7D}" type="presParOf" srcId="{551A81E2-B5C4-45DB-8191-526B092BA7D4}" destId="{B0E5FDBB-C6ED-4088-AD0E-94239C29CFC2}" srcOrd="0" destOrd="0" presId="urn:microsoft.com/office/officeart/2005/8/layout/hList7"/>
    <dgm:cxn modelId="{CB39B84C-0FCA-4511-8608-40144726FCAB}" type="presParOf" srcId="{551A81E2-B5C4-45DB-8191-526B092BA7D4}" destId="{3885D0CF-3B69-444A-95B9-5E961A95FC9D}" srcOrd="1" destOrd="0" presId="urn:microsoft.com/office/officeart/2005/8/layout/hList7"/>
    <dgm:cxn modelId="{E6CD0813-B718-4366-B345-93A44178D7B2}" type="presParOf" srcId="{551A81E2-B5C4-45DB-8191-526B092BA7D4}" destId="{76A41572-3CFF-476F-AA0E-CF25AC741634}" srcOrd="2" destOrd="0" presId="urn:microsoft.com/office/officeart/2005/8/layout/hList7"/>
    <dgm:cxn modelId="{C18B1227-F43F-40F8-826B-2C7FE88ED180}" type="presParOf" srcId="{551A81E2-B5C4-45DB-8191-526B092BA7D4}" destId="{0B14456D-F00C-4D06-BA73-DA4650967913}" srcOrd="3" destOrd="0" presId="urn:microsoft.com/office/officeart/2005/8/layout/hList7"/>
    <dgm:cxn modelId="{90EB2CB6-9334-4C4E-8A56-611A686448E8}" type="presParOf" srcId="{7EA89CE0-A8BE-4D0B-81FF-BF2DFC95F18F}" destId="{8EDC4C76-9B92-49E9-8F83-0CC1F79E682C}" srcOrd="3" destOrd="0" presId="urn:microsoft.com/office/officeart/2005/8/layout/hList7"/>
    <dgm:cxn modelId="{10E80569-C8CA-4A1D-9FCD-F64619935380}" type="presParOf" srcId="{7EA89CE0-A8BE-4D0B-81FF-BF2DFC95F18F}" destId="{75E18FDC-286D-483E-8A22-9E4CF70F5C13}" srcOrd="4" destOrd="0" presId="urn:microsoft.com/office/officeart/2005/8/layout/hList7"/>
    <dgm:cxn modelId="{26546E2C-8B2F-4F0B-B4FC-88BDEA486E91}" type="presParOf" srcId="{75E18FDC-286D-483E-8A22-9E4CF70F5C13}" destId="{08818569-00AE-4D01-A38D-B0FFC0462CE1}" srcOrd="0" destOrd="0" presId="urn:microsoft.com/office/officeart/2005/8/layout/hList7"/>
    <dgm:cxn modelId="{585B0F3E-46E8-44D7-B005-F65ECAA6A2B5}" type="presParOf" srcId="{75E18FDC-286D-483E-8A22-9E4CF70F5C13}" destId="{C537C313-BA23-4B3D-B8D3-B4735DB9B716}" srcOrd="1" destOrd="0" presId="urn:microsoft.com/office/officeart/2005/8/layout/hList7"/>
    <dgm:cxn modelId="{3155B08B-EF91-4E30-8933-7B013B3A76D9}" type="presParOf" srcId="{75E18FDC-286D-483E-8A22-9E4CF70F5C13}" destId="{D2629E0A-BF66-4460-962C-82C406E022EC}" srcOrd="2" destOrd="0" presId="urn:microsoft.com/office/officeart/2005/8/layout/hList7"/>
    <dgm:cxn modelId="{83660DCD-3804-4FCC-8D80-C20B5C1DBC28}" type="presParOf" srcId="{75E18FDC-286D-483E-8A22-9E4CF70F5C13}" destId="{02ADCE16-E912-47EE-84B3-C8AB5ADED25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383CE-1397-421C-B125-A73EA0BAB6C7}">
      <dsp:nvSpPr>
        <dsp:cNvPr id="0" name=""/>
        <dsp:cNvSpPr/>
      </dsp:nvSpPr>
      <dsp:spPr>
        <a:xfrm>
          <a:off x="2467598" y="2297573"/>
          <a:ext cx="2808146" cy="280814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sz="1100" kern="1200" dirty="0" err="1"/>
            <a:t>Interes</a:t>
          </a:r>
          <a:r>
            <a:rPr sz="1100" kern="1200" dirty="0"/>
            <a:t> </a:t>
          </a:r>
          <a:r>
            <a:rPr sz="1100" kern="1200" dirty="0" err="1"/>
            <a:t>zbiorowy</a:t>
          </a:r>
          <a:r>
            <a:rPr sz="1100" kern="1200" dirty="0"/>
            <a:t> </a:t>
          </a:r>
          <a:r>
            <a:rPr sz="1100" kern="1200" dirty="0" err="1"/>
            <a:t>lub</a:t>
          </a:r>
          <a:r>
            <a:rPr sz="1100" kern="1200" dirty="0"/>
            <a:t> </a:t>
          </a:r>
          <a:r>
            <a:rPr sz="1100" kern="1200" dirty="0" err="1"/>
            <a:t>ogólny</a:t>
          </a:r>
          <a:endParaRPr sz="1100" b="1" kern="1200" dirty="0"/>
        </a:p>
      </dsp:txBody>
      <dsp:txXfrm>
        <a:off x="3032160" y="2955368"/>
        <a:ext cx="1679022" cy="1443445"/>
      </dsp:txXfrm>
    </dsp:sp>
    <dsp:sp modelId="{2A5A3732-AA91-47A7-8AA3-6033C361A492}">
      <dsp:nvSpPr>
        <dsp:cNvPr id="0" name=""/>
        <dsp:cNvSpPr/>
      </dsp:nvSpPr>
      <dsp:spPr>
        <a:xfrm>
          <a:off x="833768" y="1633830"/>
          <a:ext cx="2042288" cy="20422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sz="1100" kern="1200"/>
            <a:t>Reinwestowanie zysków</a:t>
          </a:r>
          <a:endParaRPr sz="1100" b="1" kern="1200"/>
        </a:p>
      </dsp:txBody>
      <dsp:txXfrm>
        <a:off x="1347920" y="2151090"/>
        <a:ext cx="1013984" cy="1007768"/>
      </dsp:txXfrm>
    </dsp:sp>
    <dsp:sp modelId="{E5B7C81F-38F2-472A-9C38-2A629FF82422}">
      <dsp:nvSpPr>
        <dsp:cNvPr id="0" name=""/>
        <dsp:cNvSpPr/>
      </dsp:nvSpPr>
      <dsp:spPr>
        <a:xfrm rot="20700000">
          <a:off x="1977657" y="224860"/>
          <a:ext cx="2001025" cy="200102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sz="1100" kern="1200" dirty="0" err="1"/>
            <a:t>Zarządzanie</a:t>
          </a:r>
          <a:r>
            <a:rPr sz="1100" kern="1200" dirty="0"/>
            <a:t> </a:t>
          </a:r>
          <a:r>
            <a:rPr sz="1100" kern="1200" dirty="0" err="1"/>
            <a:t>partycypacyjne</a:t>
          </a:r>
          <a:endParaRPr sz="1100" b="1" kern="1200" dirty="0"/>
        </a:p>
      </dsp:txBody>
      <dsp:txXfrm rot="-20700000">
        <a:off x="2416541" y="663743"/>
        <a:ext cx="1123258" cy="1123258"/>
      </dsp:txXfrm>
    </dsp:sp>
    <dsp:sp modelId="{EE37A8D2-47E7-4E65-8ABE-FEA5977BE8C3}">
      <dsp:nvSpPr>
        <dsp:cNvPr id="0" name=""/>
        <dsp:cNvSpPr/>
      </dsp:nvSpPr>
      <dsp:spPr>
        <a:xfrm>
          <a:off x="2261806" y="1868041"/>
          <a:ext cx="3594426" cy="3594426"/>
        </a:xfrm>
        <a:prstGeom prst="circularArrow">
          <a:avLst>
            <a:gd name="adj1" fmla="val 4688"/>
            <a:gd name="adj2" fmla="val 299029"/>
            <a:gd name="adj3" fmla="val 2534342"/>
            <a:gd name="adj4" fmla="val 1582266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48EA3-E363-4346-9D2E-748C92C16064}">
      <dsp:nvSpPr>
        <dsp:cNvPr id="0" name=""/>
        <dsp:cNvSpPr/>
      </dsp:nvSpPr>
      <dsp:spPr>
        <a:xfrm>
          <a:off x="472082" y="1178037"/>
          <a:ext cx="2611575" cy="26115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AF6F1-C9D8-4D0E-9AA9-C390966697E0}">
      <dsp:nvSpPr>
        <dsp:cNvPr id="0" name=""/>
        <dsp:cNvSpPr/>
      </dsp:nvSpPr>
      <dsp:spPr>
        <a:xfrm>
          <a:off x="1514800" y="-217351"/>
          <a:ext cx="2815804" cy="28158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21E5F-B015-4967-8E46-02C95E40B7D2}">
      <dsp:nvSpPr>
        <dsp:cNvPr id="0" name=""/>
        <dsp:cNvSpPr/>
      </dsp:nvSpPr>
      <dsp:spPr>
        <a:xfrm>
          <a:off x="1995" y="0"/>
          <a:ext cx="3104246" cy="4611688"/>
        </a:xfrm>
        <a:prstGeom prst="roundRect">
          <a:avLst>
            <a:gd name="adj" fmla="val 10000"/>
          </a:avLst>
        </a:prstGeom>
        <a:solidFill>
          <a:srgbClr val="33C3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1200"/>
            </a:spcAft>
            <a:defRPr sz="1800" b="1"/>
          </a:pPr>
          <a:r>
            <a:rPr kern="1200" dirty="0" err="1"/>
            <a:t>Otoczenie</a:t>
          </a:r>
          <a:r>
            <a:rPr kern="1200" dirty="0"/>
            <a:t> </a:t>
          </a:r>
          <a:r>
            <a:rPr kern="1200" dirty="0" err="1"/>
            <a:t>biznesowe</a:t>
          </a:r>
          <a:endParaRPr kern="1200" dirty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kern="1200" dirty="0" err="1" smtClean="0"/>
            <a:t>Ramy</a:t>
          </a:r>
          <a:r>
            <a:rPr kern="1200" dirty="0" smtClean="0"/>
            <a:t> </a:t>
          </a:r>
          <a:r>
            <a:rPr kern="1200" dirty="0" err="1" smtClean="0"/>
            <a:t>polityczne</a:t>
          </a:r>
          <a:r>
            <a:rPr kern="1200" dirty="0" smtClean="0"/>
            <a:t> </a:t>
          </a:r>
          <a:r>
            <a:rPr kern="1200" dirty="0" err="1" smtClean="0"/>
            <a:t>i</a:t>
          </a:r>
          <a:r>
            <a:rPr kern="1200" dirty="0" smtClean="0"/>
            <a:t> </a:t>
          </a:r>
          <a:r>
            <a:rPr kern="1200" dirty="0" err="1" smtClean="0"/>
            <a:t>prawne</a:t>
          </a:r>
          <a:endParaRPr kern="1200" dirty="0" smtClean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lang="en-US" kern="1200" dirty="0" smtClean="0"/>
            <a:t>State aid</a:t>
          </a:r>
          <a:endParaRPr lang="pl-PL" kern="1200" dirty="0" smtClean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kern="1200" dirty="0" err="1" smtClean="0"/>
            <a:t>Zamówienia</a:t>
          </a:r>
          <a:r>
            <a:rPr kern="1200" dirty="0" smtClean="0"/>
            <a:t> </a:t>
          </a:r>
          <a:r>
            <a:rPr kern="1200" dirty="0" err="1" smtClean="0"/>
            <a:t>publiczne</a:t>
          </a:r>
          <a:endParaRPr kern="1200" dirty="0" smtClean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kern="1200" dirty="0" err="1" smtClean="0"/>
            <a:t>Poziom</a:t>
          </a:r>
          <a:r>
            <a:rPr kern="1200" dirty="0" smtClean="0"/>
            <a:t> </a:t>
          </a:r>
          <a:r>
            <a:rPr kern="1200" dirty="0" err="1" smtClean="0"/>
            <a:t>lokalny</a:t>
          </a:r>
          <a:r>
            <a:rPr kern="1200" dirty="0" smtClean="0"/>
            <a:t>, </a:t>
          </a:r>
          <a:r>
            <a:rPr kern="1200" dirty="0" err="1" smtClean="0"/>
            <a:t>regionalny</a:t>
          </a:r>
          <a:r>
            <a:rPr kern="1200" dirty="0" smtClean="0"/>
            <a:t> </a:t>
          </a:r>
          <a:r>
            <a:rPr lang="pl-PL" kern="1200" dirty="0" smtClean="0"/>
            <a:t>                  </a:t>
          </a:r>
          <a:r>
            <a:rPr kern="1200" dirty="0" err="1" smtClean="0"/>
            <a:t>i</a:t>
          </a:r>
          <a:r>
            <a:rPr kern="1200" dirty="0" smtClean="0"/>
            <a:t> </a:t>
          </a:r>
          <a:r>
            <a:rPr kern="1200" dirty="0" err="1" smtClean="0"/>
            <a:t>międzynarodowy</a:t>
          </a:r>
          <a:endParaRPr sz="1800" kern="1200" dirty="0"/>
        </a:p>
      </dsp:txBody>
      <dsp:txXfrm>
        <a:off x="1995" y="1844675"/>
        <a:ext cx="3104246" cy="1844675"/>
      </dsp:txXfrm>
    </dsp:sp>
    <dsp:sp modelId="{A74DF85F-6218-4A3B-8340-974F2CA4E3E5}">
      <dsp:nvSpPr>
        <dsp:cNvPr id="0" name=""/>
        <dsp:cNvSpPr/>
      </dsp:nvSpPr>
      <dsp:spPr>
        <a:xfrm>
          <a:off x="754376" y="175483"/>
          <a:ext cx="1535692" cy="15356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5FDBB-C6ED-4088-AD0E-94239C29CFC2}">
      <dsp:nvSpPr>
        <dsp:cNvPr id="0" name=""/>
        <dsp:cNvSpPr/>
      </dsp:nvSpPr>
      <dsp:spPr>
        <a:xfrm>
          <a:off x="3199369" y="0"/>
          <a:ext cx="3104246" cy="4611688"/>
        </a:xfrm>
        <a:prstGeom prst="roundRect">
          <a:avLst>
            <a:gd name="adj" fmla="val 10000"/>
          </a:avLst>
        </a:prstGeom>
        <a:solidFill>
          <a:srgbClr val="F7B1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1200"/>
            </a:spcAft>
            <a:defRPr sz="1800" b="1"/>
          </a:pPr>
          <a:endParaRPr lang="pl-PL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1200"/>
            </a:spcAft>
            <a:defRPr sz="1800" b="1"/>
          </a:pPr>
          <a:r>
            <a:rPr kern="1200" dirty="0" err="1" smtClean="0"/>
            <a:t>Otwieranie</a:t>
          </a:r>
          <a:r>
            <a:rPr kern="1200" dirty="0" smtClean="0"/>
            <a:t> </a:t>
          </a:r>
          <a:r>
            <a:rPr kern="1200" dirty="0" err="1" smtClean="0"/>
            <a:t>możliwości</a:t>
          </a:r>
          <a:endParaRPr lang="pl-PL" kern="1200" dirty="0" smtClean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ts val="1200"/>
            </a:spcAft>
            <a:defRPr sz="1800" b="1"/>
          </a:pPr>
          <a:r>
            <a:rPr lang="pl-PL" sz="1800" b="0" kern="1200" dirty="0" smtClean="0"/>
            <a:t>- </a:t>
          </a:r>
          <a:r>
            <a:rPr sz="1800" b="0" kern="1200" dirty="0" err="1" smtClean="0"/>
            <a:t>Wsparcie</a:t>
          </a:r>
          <a:r>
            <a:rPr sz="1800" b="0" kern="1200" dirty="0" smtClean="0"/>
            <a:t> </a:t>
          </a:r>
          <a:r>
            <a:rPr sz="1800" b="0" kern="1200" dirty="0" err="1" smtClean="0"/>
            <a:t>dla</a:t>
          </a:r>
          <a:r>
            <a:rPr lang="pl-PL" sz="1800" b="0" kern="1200" dirty="0" smtClean="0"/>
            <a:t> </a:t>
          </a:r>
          <a:r>
            <a:rPr sz="1800" b="0" kern="1200" dirty="0" err="1" smtClean="0"/>
            <a:t>przedsiębiorstw</a:t>
          </a:r>
          <a:r>
            <a:rPr sz="1800" b="0" kern="1200" dirty="0" smtClean="0"/>
            <a:t> </a:t>
          </a:r>
          <a:r>
            <a:rPr sz="1800" b="0" kern="1200" dirty="0" err="1"/>
            <a:t>i</a:t>
          </a:r>
          <a:r>
            <a:rPr sz="1800" b="0" kern="1200" dirty="0"/>
            <a:t> </a:t>
          </a:r>
          <a:r>
            <a:rPr sz="1800" b="0" kern="1200" dirty="0" err="1"/>
            <a:t>budowanie</a:t>
          </a:r>
          <a:r>
            <a:rPr sz="1800" b="0" kern="1200" dirty="0"/>
            <a:t> </a:t>
          </a:r>
          <a:r>
            <a:rPr sz="1800" b="0" kern="1200" dirty="0" err="1"/>
            <a:t>potencjału</a:t>
          </a:r>
          <a:endParaRPr sz="1800" b="0" kern="1200" dirty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kern="1200" dirty="0" err="1" smtClean="0"/>
            <a:t>Dostęp</a:t>
          </a:r>
          <a:r>
            <a:rPr kern="1200" dirty="0" smtClean="0"/>
            <a:t> </a:t>
          </a:r>
          <a:r>
            <a:rPr kern="1200" dirty="0"/>
            <a:t>do </a:t>
          </a:r>
          <a:r>
            <a:rPr kern="1200" dirty="0" err="1"/>
            <a:t>finansowania</a:t>
          </a:r>
          <a:r>
            <a:rPr kern="1200" dirty="0"/>
            <a:t> 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kern="1200" dirty="0" err="1" smtClean="0"/>
            <a:t>Transformacja</a:t>
          </a:r>
          <a:r>
            <a:rPr kern="1200" dirty="0" smtClean="0"/>
            <a:t> </a:t>
          </a:r>
          <a:r>
            <a:rPr kern="1200" dirty="0" err="1"/>
            <a:t>ekologiczna</a:t>
          </a:r>
          <a:r>
            <a:rPr kern="1200" dirty="0"/>
            <a:t> </a:t>
          </a:r>
          <a:r>
            <a:rPr kern="1200" dirty="0" err="1"/>
            <a:t>i</a:t>
          </a:r>
          <a:r>
            <a:rPr kern="1200" dirty="0"/>
            <a:t> </a:t>
          </a:r>
          <a:r>
            <a:rPr kern="1200" dirty="0" err="1" smtClean="0"/>
            <a:t>cyfrowa</a:t>
          </a:r>
          <a:endParaRPr lang="pl-PL" kern="1200" dirty="0" smtClean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kern="1200" dirty="0" err="1" smtClean="0"/>
            <a:t>Innowacje</a:t>
          </a:r>
          <a:r>
            <a:rPr kern="1200" dirty="0" smtClean="0"/>
            <a:t> </a:t>
          </a:r>
          <a:r>
            <a:rPr kern="1200" dirty="0" err="1"/>
            <a:t>społeczne</a:t>
          </a:r>
          <a:endParaRPr sz="1800" kern="1200" dirty="0"/>
        </a:p>
      </dsp:txBody>
      <dsp:txXfrm>
        <a:off x="3199369" y="1844675"/>
        <a:ext cx="3104246" cy="1844675"/>
      </dsp:txXfrm>
    </dsp:sp>
    <dsp:sp modelId="{0B14456D-F00C-4D06-BA73-DA4650967913}">
      <dsp:nvSpPr>
        <dsp:cNvPr id="0" name=""/>
        <dsp:cNvSpPr/>
      </dsp:nvSpPr>
      <dsp:spPr>
        <a:xfrm>
          <a:off x="3913419" y="120060"/>
          <a:ext cx="1535692" cy="15356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18569-00AE-4D01-A38D-B0FFC0462CE1}">
      <dsp:nvSpPr>
        <dsp:cNvPr id="0" name=""/>
        <dsp:cNvSpPr/>
      </dsp:nvSpPr>
      <dsp:spPr>
        <a:xfrm>
          <a:off x="6396743" y="0"/>
          <a:ext cx="3104246" cy="4611688"/>
        </a:xfrm>
        <a:prstGeom prst="roundRect">
          <a:avLst>
            <a:gd name="adj" fmla="val 10000"/>
          </a:avLst>
        </a:prstGeom>
        <a:solidFill>
          <a:srgbClr val="6165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1200"/>
            </a:spcAft>
            <a:defRPr sz="1800" b="1"/>
          </a:pPr>
          <a:r>
            <a:rPr lang="pl-PL" b="1" i="0" kern="1200" dirty="0" smtClean="0"/>
            <a:t>Podnoszenie publicznej świadomości i uznania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kern="1200" dirty="0" err="1" smtClean="0"/>
            <a:t>Komunikacja</a:t>
          </a:r>
          <a:endParaRPr kern="1200" dirty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defRPr sz="1800"/>
          </a:pPr>
          <a:r>
            <a:rPr lang="pl-PL" kern="1200" dirty="0" smtClean="0"/>
            <a:t>- </a:t>
          </a:r>
          <a:r>
            <a:rPr kern="1200" dirty="0" smtClean="0"/>
            <a:t>Dane</a:t>
          </a:r>
          <a:endParaRPr sz="1800" kern="1200" dirty="0"/>
        </a:p>
      </dsp:txBody>
      <dsp:txXfrm>
        <a:off x="6396743" y="1844675"/>
        <a:ext cx="3104246" cy="1844675"/>
      </dsp:txXfrm>
    </dsp:sp>
    <dsp:sp modelId="{02ADCE16-E912-47EE-84B3-C8AB5ADED25D}">
      <dsp:nvSpPr>
        <dsp:cNvPr id="0" name=""/>
        <dsp:cNvSpPr/>
      </dsp:nvSpPr>
      <dsp:spPr>
        <a:xfrm>
          <a:off x="7199495" y="157024"/>
          <a:ext cx="1535692" cy="153569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3EF23-0CEB-45FB-B144-C7329F0D172F}">
      <dsp:nvSpPr>
        <dsp:cNvPr id="0" name=""/>
        <dsp:cNvSpPr/>
      </dsp:nvSpPr>
      <dsp:spPr>
        <a:xfrm>
          <a:off x="511872" y="4199404"/>
          <a:ext cx="8494802" cy="301445"/>
        </a:xfrm>
        <a:prstGeom prst="leftRightArrow">
          <a:avLst/>
        </a:prstGeom>
        <a:solidFill>
          <a:srgbClr val="DC48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5B99F2D5-24F2-EE4A-807C-CC830E63BFAE}" type="datetimeFigureOut">
              <a:rPr lang="fr-FR" smtClean="0"/>
              <a:t>02/10/2022</a:t>
            </a:fld>
            <a:endParaRPr lang="fr-FR" smtClean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CF444426-C5FA-1042-B77F-5DABD0114DB6}" type="slidenum">
              <a:rPr lang="fr-FR" smtClean="0"/>
              <a:t>‹#›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630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„Wydarzenie, przewodniczący i data” należy zaktualizować w zależności od okazji.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4426-C5FA-1042-B77F-5DABD0114DB6}" type="slidenum">
              <a:rPr lang="fr-FR" smtClean="0"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3145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4426-C5FA-1042-B77F-5DABD0114DB6}" type="slidenum">
              <a:rPr lang="fr-FR" smtClean="0"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7763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  <a:defRPr>
                <a:effectLst/>
              </a:defRPr>
            </a:pPr>
            <a:r>
              <a:t>Oprócz tworzenia </a:t>
            </a:r>
            <a:r>
              <a:rPr b="1"/>
              <a:t>pozytywnych skutków społecznych</a:t>
            </a:r>
            <a:r>
              <a:t>, znaczny </a:t>
            </a:r>
            <a:r>
              <a:rPr b="1"/>
              <a:t>niewykorzystany potencjał gospodarczy i potencjał w zakresie tworzenia miejsc pracy</a:t>
            </a:r>
            <a:r>
              <a:t>: 13,6 mln miejsc pracy, 2,8 mln podmiotów.</a:t>
            </a:r>
            <a:endParaRPr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  <a:defRPr>
                <a:effectLst/>
              </a:defRPr>
            </a:pPr>
            <a:r>
              <a:t>W niektórych państwach członkowskich około 10 % siły roboczej jest zatrudnionych w gospodarce społecznej; w innych krajach mniej niż 1 %. (10 % PKB w niektórych państwach członkowskich – FR.) &gt;&gt;&gt;znaczna przestrzeń dla rozwoju gospodarki społecznej.</a:t>
            </a:r>
          </a:p>
          <a:p>
            <a:pPr marL="171450" lvl="0" indent="-171450">
              <a:buFontTx/>
              <a:buChar char="-"/>
              <a:defRPr>
                <a:effectLst/>
              </a:defRPr>
            </a:pPr>
            <a:r>
              <a:t>Istotny wkład w wysokiej jakości usługi społeczne, integrację młodych ludzi i grup znajdujących się w niekorzystnej sytuacji.</a:t>
            </a:r>
          </a:p>
          <a:p>
            <a:pPr marL="171450" lvl="0" indent="-171450">
              <a:buFontTx/>
              <a:buChar char="-"/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t>wdrożenie Europejskiego filaru praw socjalnych, jego planu działania i głównych celów na 2030 r.</a:t>
            </a:r>
            <a:endParaRPr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t>Wnosi również istotny wkład w realizację celów zrównoważonego rozwoju oraz transformacji ekologicznej i cyfrowej. </a:t>
            </a:r>
          </a:p>
          <a:p>
            <a:pPr marL="171450" lvl="0" indent="-171450">
              <a:buFontTx/>
              <a:buChar char="-"/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t>Jest ona jednak nierównomiernie rozwinięta w całej UE i... jej organizacje napotykają trudności w rozwijaniu i rozszerzaniu swojej działalności.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t>&gt;&gt;&gt; </a:t>
            </a:r>
            <a:r>
              <a:rPr b="1"/>
              <a:t>Gospodarka społeczna potrzebuje większego i lepszego wsparcia, aby rozwijać się i prosperować, a także wywierać jeszcze większy wpływ na społeczeństwo!</a:t>
            </a:r>
            <a:endParaRPr b="1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4426-C5FA-1042-B77F-5DABD0114DB6}" type="slidenum">
              <a:rPr lang="fr-FR" smtClean="0"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0258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4426-C5FA-1042-B77F-5DABD0114DB6}" type="slidenum">
              <a:rPr lang="fr-FR" smtClean="0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4407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t>Zalecenie Rady</a:t>
            </a:r>
            <a:endParaRPr baseline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Pomoc państwa i SOZP: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t>pewne podobne kwestie, np. wyczerpanie możliwości, które nie zostały wykorzystane;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t>Starać się zoptymalizować wykorzystanie tego, co już jest możliwe;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t>Wsparcie Komisji na rzecz podnoszenia świadomości i szkoleń: Np. w odniesieniu do SRPP – inicjatywa „kupuj” – powiązania z podstawową działalnością gospodarczą.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t>Pomoc państwa: W ramach przeglądu ogólnego rozporządzenia w sprawie wyłączeń blokowych, który odbędzie się w związku z wygaśnięciem tego rozporządzenia z końcem 2023 r., Komisja rozważy, czy należy uprościć przepisy dotyczące pomocy na dostęp przedsiębiorstw społecznych do finansowania i pomocy na zatrudnianie pracowników znajdujących się w niekorzystnej sytuacji lub pracowników znajdujących się w szczególnie niekorzystnej sytuacji (na podstawie dowodów). POGRUBIONĄ CZCIONKĄ!</a:t>
            </a:r>
          </a:p>
          <a:p>
            <a:endParaRPr baseline="0"/>
          </a:p>
          <a:p>
            <a:pPr>
              <a:defRPr u="sng"/>
            </a:pPr>
            <a:r>
              <a:t>Defensywna – podstawa prawna zalecenia Rady? </a:t>
            </a:r>
          </a:p>
          <a:p>
            <a:r>
              <a:t>Art. 292 TFUE dopuszczający zalecenia Rady + podstawę prawną dominującego obszaru. </a:t>
            </a:r>
          </a:p>
          <a:p>
            <a:r>
              <a:t>Art. 153 TFUE – polityka społeczna ze szczególnym uwzględnieniem wspierania zatrudnienia, poprawy warunków życia i pracy. Artykuły 26/114 dotyczące rynku międzynarodowego. Zarówno głosowanie większością kwalifikowaną, jak i głosowanie większością kwalifikowaną.</a:t>
            </a:r>
          </a:p>
          <a:p>
            <a:pPr marL="171450" indent="-171450">
              <a:buFontTx/>
              <a:buChar char="-"/>
            </a:pPr>
            <a:endParaRPr baseline="0"/>
          </a:p>
          <a:p>
            <a:pPr>
              <a:defRPr u="sng"/>
            </a:pPr>
            <a:r>
              <a:t>Kwestie związane z pomocą państwa:</a:t>
            </a:r>
          </a:p>
          <a:p>
            <a:r>
              <a:t> — </a:t>
            </a:r>
            <a:r>
              <a:rPr b="1"/>
              <a:t>Po pierwsze</a:t>
            </a:r>
            <a:r>
              <a:t>, zainteresowane strony informują, że organy publiczne często niepotrzebnie ograniczają kwotę pomocy udzielanej przedsiębiorstwom społecznym do ogólnego progu de minimis (200 000 EUR w ciągu 3 lat) i nie biorą pod uwagę innych możliwości, które byłyby zgodne z zasadami pomocy państwa, takich jak pomoc regionalna, pomoc na finansowanie ryzyka lub pomoc na rekrutację pracowników znajdujących się w szczególnie niekorzystnej sytuacji, w przypadku których maksymalne kwoty pomocy są zasadniczo wyższe.</a:t>
            </a:r>
          </a:p>
          <a:p>
            <a:r>
              <a:t>Po </a:t>
            </a:r>
            <a:r>
              <a:rPr b="1"/>
              <a:t>drugie</a:t>
            </a:r>
            <a:r>
              <a:t>, władze publiczne nie wykorzystują w pełni możliwości świadczenia usług w ogólnym interesie gospodarczym, np. przedsiębiorstwa społeczne skupiają się na zapewnianiu miejsc pracy osobom znajdującym się w trudnej sytuacji.</a:t>
            </a:r>
          </a:p>
          <a:p>
            <a:r>
              <a:t>Po </a:t>
            </a:r>
            <a:r>
              <a:rPr b="1"/>
              <a:t>trzecie</a:t>
            </a:r>
            <a:r>
              <a:t>, donosi, że wielkość dostępnego wsparcia w ramach pomocy państwa nie zawsze jest odpowiednia w odniesieniu do pomocy na dostęp do finansowania i dotacji na rekrutację pracowników znajdujących się w szczególnie niekorzystnej sytuacji objętych ogólnym rozporządzeniem w sprawie wyłączeń blokowych.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4426-C5FA-1042-B77F-5DABD0114DB6}" type="slidenum">
              <a:rPr lang="fr-FR" smtClean="0"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0629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4426-C5FA-1042-B77F-5DABD0114DB6}" type="slidenum">
              <a:rPr lang="fr-FR" smtClean="0"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6473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9EEF1-E27D-1E42-90C4-A32F2425BD48}"/>
              </a:ext>
            </a:extLst>
          </p:cNvPr>
          <p:cNvSpPr/>
          <p:nvPr userDrawn="1"/>
        </p:nvSpPr>
        <p:spPr>
          <a:xfrm>
            <a:off x="-28373" y="0"/>
            <a:ext cx="1222037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7EF03F-DF16-1040-BF22-C6BC17820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6" t="6828" r="4420"/>
          <a:stretch/>
        </p:blipFill>
        <p:spPr>
          <a:xfrm>
            <a:off x="-28374" y="0"/>
            <a:ext cx="12220373" cy="48336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AC4AB6A-7E20-194D-A25E-886AC2A52A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373" y="3489031"/>
            <a:ext cx="12220373" cy="17666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889021-7E91-F947-9305-A08496E6C1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9059" y="1380640"/>
            <a:ext cx="7255807" cy="20549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C096514-C85E-784B-AF8C-5A782B206C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91354" y="5690750"/>
            <a:ext cx="4481684" cy="495924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93557D45-CBFB-C74F-9F9F-71A226BEF5FA}"/>
              </a:ext>
            </a:extLst>
          </p:cNvPr>
          <p:cNvGrpSpPr/>
          <p:nvPr userDrawn="1"/>
        </p:nvGrpSpPr>
        <p:grpSpPr>
          <a:xfrm>
            <a:off x="806085" y="5616100"/>
            <a:ext cx="2174012" cy="570574"/>
            <a:chOff x="449986" y="10170911"/>
            <a:chExt cx="1296035" cy="340147"/>
          </a:xfrm>
        </p:grpSpPr>
        <p:sp>
          <p:nvSpPr>
            <p:cNvPr id="18" name="object 35">
              <a:extLst>
                <a:ext uri="{FF2B5EF4-FFF2-40B4-BE49-F238E27FC236}">
                  <a16:creationId xmlns:a16="http://schemas.microsoft.com/office/drawing/2014/main" id="{CAFF0682-DDFB-954A-811B-9F7A81CEB279}"/>
                </a:ext>
              </a:extLst>
            </p:cNvPr>
            <p:cNvSpPr/>
            <p:nvPr/>
          </p:nvSpPr>
          <p:spPr>
            <a:xfrm>
              <a:off x="449986" y="10170921"/>
              <a:ext cx="1296035" cy="339725"/>
            </a:xfrm>
            <a:custGeom>
              <a:avLst/>
              <a:gdLst/>
              <a:ahLst/>
              <a:cxnLst/>
              <a:rect l="l" t="t" r="r" b="b"/>
              <a:pathLst>
                <a:path w="1296035" h="339725">
                  <a:moveTo>
                    <a:pt x="338048" y="334670"/>
                  </a:moveTo>
                  <a:lnTo>
                    <a:pt x="12" y="326034"/>
                  </a:lnTo>
                  <a:lnTo>
                    <a:pt x="12" y="339242"/>
                  </a:lnTo>
                  <a:lnTo>
                    <a:pt x="338048" y="339242"/>
                  </a:lnTo>
                  <a:lnTo>
                    <a:pt x="338048" y="334670"/>
                  </a:lnTo>
                  <a:close/>
                </a:path>
                <a:path w="1296035" h="339725">
                  <a:moveTo>
                    <a:pt x="338048" y="279742"/>
                  </a:moveTo>
                  <a:lnTo>
                    <a:pt x="299643" y="286867"/>
                  </a:lnTo>
                  <a:lnTo>
                    <a:pt x="256247" y="290525"/>
                  </a:lnTo>
                  <a:lnTo>
                    <a:pt x="212585" y="291007"/>
                  </a:lnTo>
                  <a:lnTo>
                    <a:pt x="80975" y="290169"/>
                  </a:lnTo>
                  <a:lnTo>
                    <a:pt x="12" y="290245"/>
                  </a:lnTo>
                  <a:lnTo>
                    <a:pt x="12" y="303466"/>
                  </a:lnTo>
                  <a:lnTo>
                    <a:pt x="168795" y="299377"/>
                  </a:lnTo>
                  <a:lnTo>
                    <a:pt x="233095" y="298310"/>
                  </a:lnTo>
                  <a:lnTo>
                    <a:pt x="279260" y="295211"/>
                  </a:lnTo>
                  <a:lnTo>
                    <a:pt x="319125" y="288861"/>
                  </a:lnTo>
                  <a:lnTo>
                    <a:pt x="338048" y="284441"/>
                  </a:lnTo>
                  <a:lnTo>
                    <a:pt x="338048" y="279742"/>
                  </a:lnTo>
                  <a:close/>
                </a:path>
                <a:path w="1296035" h="339725">
                  <a:moveTo>
                    <a:pt x="338048" y="251536"/>
                  </a:moveTo>
                  <a:lnTo>
                    <a:pt x="300278" y="262636"/>
                  </a:lnTo>
                  <a:lnTo>
                    <a:pt x="257111" y="269024"/>
                  </a:lnTo>
                  <a:lnTo>
                    <a:pt x="12" y="272148"/>
                  </a:lnTo>
                  <a:lnTo>
                    <a:pt x="12" y="285369"/>
                  </a:lnTo>
                  <a:lnTo>
                    <a:pt x="223774" y="278168"/>
                  </a:lnTo>
                  <a:lnTo>
                    <a:pt x="269252" y="274231"/>
                  </a:lnTo>
                  <a:lnTo>
                    <a:pt x="310489" y="265645"/>
                  </a:lnTo>
                  <a:lnTo>
                    <a:pt x="338048" y="256387"/>
                  </a:lnTo>
                  <a:lnTo>
                    <a:pt x="338048" y="251536"/>
                  </a:lnTo>
                  <a:close/>
                </a:path>
                <a:path w="1296035" h="339725">
                  <a:moveTo>
                    <a:pt x="338048" y="223443"/>
                  </a:moveTo>
                  <a:lnTo>
                    <a:pt x="301396" y="237858"/>
                  </a:lnTo>
                  <a:lnTo>
                    <a:pt x="258457" y="247205"/>
                  </a:lnTo>
                  <a:lnTo>
                    <a:pt x="204393" y="250825"/>
                  </a:lnTo>
                  <a:lnTo>
                    <a:pt x="12" y="254495"/>
                  </a:lnTo>
                  <a:lnTo>
                    <a:pt x="12" y="267703"/>
                  </a:lnTo>
                  <a:lnTo>
                    <a:pt x="204774" y="258864"/>
                  </a:lnTo>
                  <a:lnTo>
                    <a:pt x="259372" y="253809"/>
                  </a:lnTo>
                  <a:lnTo>
                    <a:pt x="303022" y="243154"/>
                  </a:lnTo>
                  <a:lnTo>
                    <a:pt x="338048" y="228511"/>
                  </a:lnTo>
                  <a:lnTo>
                    <a:pt x="338048" y="223443"/>
                  </a:lnTo>
                  <a:close/>
                </a:path>
                <a:path w="1296035" h="339725">
                  <a:moveTo>
                    <a:pt x="338048" y="195707"/>
                  </a:moveTo>
                  <a:lnTo>
                    <a:pt x="302437" y="213334"/>
                  </a:lnTo>
                  <a:lnTo>
                    <a:pt x="259981" y="225539"/>
                  </a:lnTo>
                  <a:lnTo>
                    <a:pt x="202819" y="230911"/>
                  </a:lnTo>
                  <a:lnTo>
                    <a:pt x="12" y="236410"/>
                  </a:lnTo>
                  <a:lnTo>
                    <a:pt x="12" y="249643"/>
                  </a:lnTo>
                  <a:lnTo>
                    <a:pt x="209981" y="238620"/>
                  </a:lnTo>
                  <a:lnTo>
                    <a:pt x="251066" y="234022"/>
                  </a:lnTo>
                  <a:lnTo>
                    <a:pt x="294005" y="222656"/>
                  </a:lnTo>
                  <a:lnTo>
                    <a:pt x="329488" y="206044"/>
                  </a:lnTo>
                  <a:lnTo>
                    <a:pt x="338048" y="201028"/>
                  </a:lnTo>
                  <a:lnTo>
                    <a:pt x="338048" y="195707"/>
                  </a:lnTo>
                  <a:close/>
                </a:path>
                <a:path w="1296035" h="339725">
                  <a:moveTo>
                    <a:pt x="338048" y="167551"/>
                  </a:moveTo>
                  <a:lnTo>
                    <a:pt x="303784" y="188734"/>
                  </a:lnTo>
                  <a:lnTo>
                    <a:pt x="261899" y="203962"/>
                  </a:lnTo>
                  <a:lnTo>
                    <a:pt x="211251" y="210566"/>
                  </a:lnTo>
                  <a:lnTo>
                    <a:pt x="0" y="219189"/>
                  </a:lnTo>
                  <a:lnTo>
                    <a:pt x="0" y="232435"/>
                  </a:lnTo>
                  <a:lnTo>
                    <a:pt x="173431" y="220865"/>
                  </a:lnTo>
                  <a:lnTo>
                    <a:pt x="211874" y="218490"/>
                  </a:lnTo>
                  <a:lnTo>
                    <a:pt x="231000" y="216522"/>
                  </a:lnTo>
                  <a:lnTo>
                    <a:pt x="274434" y="207238"/>
                  </a:lnTo>
                  <a:lnTo>
                    <a:pt x="314083" y="189268"/>
                  </a:lnTo>
                  <a:lnTo>
                    <a:pt x="338048" y="173215"/>
                  </a:lnTo>
                  <a:lnTo>
                    <a:pt x="338048" y="167551"/>
                  </a:lnTo>
                  <a:close/>
                </a:path>
                <a:path w="1296035" h="339725">
                  <a:moveTo>
                    <a:pt x="338048" y="145122"/>
                  </a:moveTo>
                  <a:lnTo>
                    <a:pt x="329653" y="151206"/>
                  </a:lnTo>
                  <a:lnTo>
                    <a:pt x="321398" y="155562"/>
                  </a:lnTo>
                  <a:lnTo>
                    <a:pt x="313258" y="159308"/>
                  </a:lnTo>
                  <a:lnTo>
                    <a:pt x="305168" y="163576"/>
                  </a:lnTo>
                  <a:lnTo>
                    <a:pt x="263994" y="181940"/>
                  </a:lnTo>
                  <a:lnTo>
                    <a:pt x="213055" y="190373"/>
                  </a:lnTo>
                  <a:lnTo>
                    <a:pt x="45478" y="198678"/>
                  </a:lnTo>
                  <a:lnTo>
                    <a:pt x="0" y="201079"/>
                  </a:lnTo>
                  <a:lnTo>
                    <a:pt x="0" y="214325"/>
                  </a:lnTo>
                  <a:lnTo>
                    <a:pt x="175145" y="201066"/>
                  </a:lnTo>
                  <a:lnTo>
                    <a:pt x="213804" y="198297"/>
                  </a:lnTo>
                  <a:lnTo>
                    <a:pt x="255651" y="191287"/>
                  </a:lnTo>
                  <a:lnTo>
                    <a:pt x="297764" y="174459"/>
                  </a:lnTo>
                  <a:lnTo>
                    <a:pt x="330403" y="151879"/>
                  </a:lnTo>
                  <a:lnTo>
                    <a:pt x="338048" y="145364"/>
                  </a:lnTo>
                  <a:lnTo>
                    <a:pt x="338048" y="145122"/>
                  </a:lnTo>
                  <a:close/>
                </a:path>
                <a:path w="1296035" h="339725">
                  <a:moveTo>
                    <a:pt x="338048" y="111506"/>
                  </a:moveTo>
                  <a:lnTo>
                    <a:pt x="308902" y="136194"/>
                  </a:lnTo>
                  <a:lnTo>
                    <a:pt x="269836" y="152298"/>
                  </a:lnTo>
                  <a:lnTo>
                    <a:pt x="259676" y="156692"/>
                  </a:lnTo>
                  <a:lnTo>
                    <a:pt x="222110" y="168973"/>
                  </a:lnTo>
                  <a:lnTo>
                    <a:pt x="84912" y="177673"/>
                  </a:lnTo>
                  <a:lnTo>
                    <a:pt x="0" y="183438"/>
                  </a:lnTo>
                  <a:lnTo>
                    <a:pt x="0" y="196723"/>
                  </a:lnTo>
                  <a:lnTo>
                    <a:pt x="153466" y="182803"/>
                  </a:lnTo>
                  <a:lnTo>
                    <a:pt x="208889" y="178346"/>
                  </a:lnTo>
                  <a:lnTo>
                    <a:pt x="247256" y="172351"/>
                  </a:lnTo>
                  <a:lnTo>
                    <a:pt x="289115" y="155879"/>
                  </a:lnTo>
                  <a:lnTo>
                    <a:pt x="328180" y="126174"/>
                  </a:lnTo>
                  <a:lnTo>
                    <a:pt x="338048" y="116205"/>
                  </a:lnTo>
                  <a:lnTo>
                    <a:pt x="338048" y="111506"/>
                  </a:lnTo>
                  <a:close/>
                </a:path>
                <a:path w="1296035" h="339725">
                  <a:moveTo>
                    <a:pt x="338048" y="83642"/>
                  </a:moveTo>
                  <a:lnTo>
                    <a:pt x="307606" y="112674"/>
                  </a:lnTo>
                  <a:lnTo>
                    <a:pt x="269125" y="136740"/>
                  </a:lnTo>
                  <a:lnTo>
                    <a:pt x="199224" y="150482"/>
                  </a:lnTo>
                  <a:lnTo>
                    <a:pt x="0" y="165290"/>
                  </a:lnTo>
                  <a:lnTo>
                    <a:pt x="0" y="178549"/>
                  </a:lnTo>
                  <a:lnTo>
                    <a:pt x="210185" y="158102"/>
                  </a:lnTo>
                  <a:lnTo>
                    <a:pt x="249148" y="150660"/>
                  </a:lnTo>
                  <a:lnTo>
                    <a:pt x="291223" y="131127"/>
                  </a:lnTo>
                  <a:lnTo>
                    <a:pt x="324548" y="103073"/>
                  </a:lnTo>
                  <a:lnTo>
                    <a:pt x="338048" y="88392"/>
                  </a:lnTo>
                  <a:lnTo>
                    <a:pt x="338048" y="83642"/>
                  </a:lnTo>
                  <a:close/>
                </a:path>
                <a:path w="1296035" h="339725">
                  <a:moveTo>
                    <a:pt x="338048" y="55778"/>
                  </a:moveTo>
                  <a:lnTo>
                    <a:pt x="308813" y="87706"/>
                  </a:lnTo>
                  <a:lnTo>
                    <a:pt x="270243" y="114566"/>
                  </a:lnTo>
                  <a:lnTo>
                    <a:pt x="226187" y="127990"/>
                  </a:lnTo>
                  <a:lnTo>
                    <a:pt x="0" y="147688"/>
                  </a:lnTo>
                  <a:lnTo>
                    <a:pt x="0" y="160972"/>
                  </a:lnTo>
                  <a:lnTo>
                    <a:pt x="212801" y="138163"/>
                  </a:lnTo>
                  <a:lnTo>
                    <a:pt x="251777" y="129451"/>
                  </a:lnTo>
                  <a:lnTo>
                    <a:pt x="293243" y="107251"/>
                  </a:lnTo>
                  <a:lnTo>
                    <a:pt x="325297" y="76174"/>
                  </a:lnTo>
                  <a:lnTo>
                    <a:pt x="338048" y="60198"/>
                  </a:lnTo>
                  <a:lnTo>
                    <a:pt x="338048" y="55778"/>
                  </a:lnTo>
                  <a:close/>
                </a:path>
                <a:path w="1296035" h="339725">
                  <a:moveTo>
                    <a:pt x="338048" y="27609"/>
                  </a:moveTo>
                  <a:lnTo>
                    <a:pt x="310527" y="60909"/>
                  </a:lnTo>
                  <a:lnTo>
                    <a:pt x="273164" y="90970"/>
                  </a:lnTo>
                  <a:lnTo>
                    <a:pt x="229400" y="107035"/>
                  </a:lnTo>
                  <a:lnTo>
                    <a:pt x="0" y="130060"/>
                  </a:lnTo>
                  <a:lnTo>
                    <a:pt x="0" y="143383"/>
                  </a:lnTo>
                  <a:lnTo>
                    <a:pt x="136715" y="127012"/>
                  </a:lnTo>
                  <a:lnTo>
                    <a:pt x="207162" y="118859"/>
                  </a:lnTo>
                  <a:lnTo>
                    <a:pt x="216052" y="117665"/>
                  </a:lnTo>
                  <a:lnTo>
                    <a:pt x="255028" y="107315"/>
                  </a:lnTo>
                  <a:lnTo>
                    <a:pt x="295198" y="82575"/>
                  </a:lnTo>
                  <a:lnTo>
                    <a:pt x="325678" y="49339"/>
                  </a:lnTo>
                  <a:lnTo>
                    <a:pt x="338048" y="32499"/>
                  </a:lnTo>
                  <a:lnTo>
                    <a:pt x="338048" y="27609"/>
                  </a:lnTo>
                  <a:close/>
                </a:path>
                <a:path w="1296035" h="339725">
                  <a:moveTo>
                    <a:pt x="338048" y="0"/>
                  </a:moveTo>
                  <a:lnTo>
                    <a:pt x="311759" y="34315"/>
                  </a:lnTo>
                  <a:lnTo>
                    <a:pt x="275031" y="66433"/>
                  </a:lnTo>
                  <a:lnTo>
                    <a:pt x="231546" y="85153"/>
                  </a:lnTo>
                  <a:lnTo>
                    <a:pt x="12" y="112064"/>
                  </a:lnTo>
                  <a:lnTo>
                    <a:pt x="12" y="125387"/>
                  </a:lnTo>
                  <a:lnTo>
                    <a:pt x="209461" y="97878"/>
                  </a:lnTo>
                  <a:lnTo>
                    <a:pt x="257073" y="84099"/>
                  </a:lnTo>
                  <a:lnTo>
                    <a:pt x="297192" y="56388"/>
                  </a:lnTo>
                  <a:lnTo>
                    <a:pt x="326669" y="21958"/>
                  </a:lnTo>
                  <a:lnTo>
                    <a:pt x="338048" y="5359"/>
                  </a:lnTo>
                  <a:lnTo>
                    <a:pt x="338048" y="0"/>
                  </a:lnTo>
                  <a:close/>
                </a:path>
                <a:path w="1296035" h="339725">
                  <a:moveTo>
                    <a:pt x="338061" y="307022"/>
                  </a:moveTo>
                  <a:lnTo>
                    <a:pt x="318770" y="308825"/>
                  </a:lnTo>
                  <a:lnTo>
                    <a:pt x="298716" y="310159"/>
                  </a:lnTo>
                  <a:lnTo>
                    <a:pt x="277749" y="311010"/>
                  </a:lnTo>
                  <a:lnTo>
                    <a:pt x="233921" y="311442"/>
                  </a:lnTo>
                  <a:lnTo>
                    <a:pt x="212077" y="311302"/>
                  </a:lnTo>
                  <a:lnTo>
                    <a:pt x="12" y="307936"/>
                  </a:lnTo>
                  <a:lnTo>
                    <a:pt x="12" y="321157"/>
                  </a:lnTo>
                  <a:lnTo>
                    <a:pt x="168402" y="319735"/>
                  </a:lnTo>
                  <a:lnTo>
                    <a:pt x="255917" y="318071"/>
                  </a:lnTo>
                  <a:lnTo>
                    <a:pt x="298818" y="315734"/>
                  </a:lnTo>
                  <a:lnTo>
                    <a:pt x="338061" y="311619"/>
                  </a:lnTo>
                  <a:lnTo>
                    <a:pt x="338061" y="307022"/>
                  </a:lnTo>
                  <a:close/>
                </a:path>
                <a:path w="1296035" h="339725">
                  <a:moveTo>
                    <a:pt x="1296009" y="135953"/>
                  </a:moveTo>
                  <a:lnTo>
                    <a:pt x="1279105" y="135953"/>
                  </a:lnTo>
                  <a:lnTo>
                    <a:pt x="1279105" y="339242"/>
                  </a:lnTo>
                  <a:lnTo>
                    <a:pt x="1296009" y="339242"/>
                  </a:lnTo>
                  <a:lnTo>
                    <a:pt x="1296009" y="13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36">
              <a:extLst>
                <a:ext uri="{FF2B5EF4-FFF2-40B4-BE49-F238E27FC236}">
                  <a16:creationId xmlns:a16="http://schemas.microsoft.com/office/drawing/2014/main" id="{EC93B681-CE17-414D-B45D-FC89099B92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898" y="10170911"/>
              <a:ext cx="751853" cy="340147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1C8E027F-E74A-204A-A753-CCACA59AF382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8">
              <a:extLst>
                <a:ext uri="{FF2B5EF4-FFF2-40B4-BE49-F238E27FC236}">
                  <a16:creationId xmlns:a16="http://schemas.microsoft.com/office/drawing/2014/main" id="{EAB618B1-2663-6745-88F6-4500A85D04F6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ln w="65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39">
              <a:extLst>
                <a:ext uri="{FF2B5EF4-FFF2-40B4-BE49-F238E27FC236}">
                  <a16:creationId xmlns:a16="http://schemas.microsoft.com/office/drawing/2014/main" id="{DF06811D-4D1E-8348-9B9C-4D4535E5165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09" y="10327608"/>
              <a:ext cx="158814" cy="158233"/>
            </a:xfrm>
            <a:prstGeom prst="rect">
              <a:avLst/>
            </a:prstGeom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D009A031-56DD-DF4A-BE95-EE597A03DE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90534" y="4610210"/>
            <a:ext cx="2174012" cy="21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6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5D604-2912-B341-B4AD-94F7AE38F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6005"/>
            <a:ext cx="5181600" cy="5068562"/>
          </a:xfrm>
        </p:spPr>
        <p:txBody>
          <a:bodyPr/>
          <a:lstStyle>
            <a:lvl1pPr marL="92075" indent="0">
              <a:buNone/>
            </a:lvl1pPr>
          </a:lstStyle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DB9167-3C3A-E946-B41F-1962FE5EA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6005"/>
            <a:ext cx="5181600" cy="4790003"/>
          </a:xfrm>
        </p:spPr>
        <p:txBody>
          <a:bodyPr/>
          <a:lstStyle>
            <a:lvl1pPr marL="92075" indent="0">
              <a:buNone/>
            </a:lvl1pPr>
          </a:lstStyle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304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3F7244-C46B-4E4C-B70E-AF7D24F0FAF4}"/>
              </a:ext>
            </a:extLst>
          </p:cNvPr>
          <p:cNvSpPr/>
          <p:nvPr userDrawn="1"/>
        </p:nvSpPr>
        <p:spPr>
          <a:xfrm>
            <a:off x="-28373" y="0"/>
            <a:ext cx="1222037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BADACB-502C-7547-BE96-CFE446FDB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6" t="6828" r="4420"/>
          <a:stretch/>
        </p:blipFill>
        <p:spPr>
          <a:xfrm>
            <a:off x="-28374" y="0"/>
            <a:ext cx="12220373" cy="48336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90C1A78-ED4D-8D45-BB04-0EF72AA92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373" y="3489031"/>
            <a:ext cx="12220373" cy="17666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033240-83AB-204E-8B56-68C37A8C65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4154" y="475177"/>
            <a:ext cx="8030392" cy="18854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890965-BAA2-DE41-85BB-3A67E7E6C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154" y="2408300"/>
            <a:ext cx="8030392" cy="7674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12CBD93-EEAE-A042-BCFD-1F4B716784A6}"/>
              </a:ext>
            </a:extLst>
          </p:cNvPr>
          <p:cNvGrpSpPr/>
          <p:nvPr userDrawn="1"/>
        </p:nvGrpSpPr>
        <p:grpSpPr>
          <a:xfrm>
            <a:off x="806085" y="5616100"/>
            <a:ext cx="2174012" cy="570574"/>
            <a:chOff x="449986" y="10170911"/>
            <a:chExt cx="1296035" cy="340147"/>
          </a:xfrm>
        </p:grpSpPr>
        <p:sp>
          <p:nvSpPr>
            <p:cNvPr id="27" name="object 35">
              <a:extLst>
                <a:ext uri="{FF2B5EF4-FFF2-40B4-BE49-F238E27FC236}">
                  <a16:creationId xmlns:a16="http://schemas.microsoft.com/office/drawing/2014/main" id="{3C39DA9F-A433-F344-93E3-4C0484380C5C}"/>
                </a:ext>
              </a:extLst>
            </p:cNvPr>
            <p:cNvSpPr/>
            <p:nvPr/>
          </p:nvSpPr>
          <p:spPr>
            <a:xfrm>
              <a:off x="449986" y="10170921"/>
              <a:ext cx="1296035" cy="339725"/>
            </a:xfrm>
            <a:custGeom>
              <a:avLst/>
              <a:gdLst/>
              <a:ahLst/>
              <a:cxnLst/>
              <a:rect l="l" t="t" r="r" b="b"/>
              <a:pathLst>
                <a:path w="1296035" h="339725">
                  <a:moveTo>
                    <a:pt x="338048" y="334670"/>
                  </a:moveTo>
                  <a:lnTo>
                    <a:pt x="12" y="326034"/>
                  </a:lnTo>
                  <a:lnTo>
                    <a:pt x="12" y="339242"/>
                  </a:lnTo>
                  <a:lnTo>
                    <a:pt x="338048" y="339242"/>
                  </a:lnTo>
                  <a:lnTo>
                    <a:pt x="338048" y="334670"/>
                  </a:lnTo>
                  <a:close/>
                </a:path>
                <a:path w="1296035" h="339725">
                  <a:moveTo>
                    <a:pt x="338048" y="279742"/>
                  </a:moveTo>
                  <a:lnTo>
                    <a:pt x="299643" y="286867"/>
                  </a:lnTo>
                  <a:lnTo>
                    <a:pt x="256247" y="290525"/>
                  </a:lnTo>
                  <a:lnTo>
                    <a:pt x="212585" y="291007"/>
                  </a:lnTo>
                  <a:lnTo>
                    <a:pt x="80975" y="290169"/>
                  </a:lnTo>
                  <a:lnTo>
                    <a:pt x="12" y="290245"/>
                  </a:lnTo>
                  <a:lnTo>
                    <a:pt x="12" y="303466"/>
                  </a:lnTo>
                  <a:lnTo>
                    <a:pt x="168795" y="299377"/>
                  </a:lnTo>
                  <a:lnTo>
                    <a:pt x="233095" y="298310"/>
                  </a:lnTo>
                  <a:lnTo>
                    <a:pt x="279260" y="295211"/>
                  </a:lnTo>
                  <a:lnTo>
                    <a:pt x="319125" y="288861"/>
                  </a:lnTo>
                  <a:lnTo>
                    <a:pt x="338048" y="284441"/>
                  </a:lnTo>
                  <a:lnTo>
                    <a:pt x="338048" y="279742"/>
                  </a:lnTo>
                  <a:close/>
                </a:path>
                <a:path w="1296035" h="339725">
                  <a:moveTo>
                    <a:pt x="338048" y="251536"/>
                  </a:moveTo>
                  <a:lnTo>
                    <a:pt x="300278" y="262636"/>
                  </a:lnTo>
                  <a:lnTo>
                    <a:pt x="257111" y="269024"/>
                  </a:lnTo>
                  <a:lnTo>
                    <a:pt x="12" y="272148"/>
                  </a:lnTo>
                  <a:lnTo>
                    <a:pt x="12" y="285369"/>
                  </a:lnTo>
                  <a:lnTo>
                    <a:pt x="223774" y="278168"/>
                  </a:lnTo>
                  <a:lnTo>
                    <a:pt x="269252" y="274231"/>
                  </a:lnTo>
                  <a:lnTo>
                    <a:pt x="310489" y="265645"/>
                  </a:lnTo>
                  <a:lnTo>
                    <a:pt x="338048" y="256387"/>
                  </a:lnTo>
                  <a:lnTo>
                    <a:pt x="338048" y="251536"/>
                  </a:lnTo>
                  <a:close/>
                </a:path>
                <a:path w="1296035" h="339725">
                  <a:moveTo>
                    <a:pt x="338048" y="223443"/>
                  </a:moveTo>
                  <a:lnTo>
                    <a:pt x="301396" y="237858"/>
                  </a:lnTo>
                  <a:lnTo>
                    <a:pt x="258457" y="247205"/>
                  </a:lnTo>
                  <a:lnTo>
                    <a:pt x="204393" y="250825"/>
                  </a:lnTo>
                  <a:lnTo>
                    <a:pt x="12" y="254495"/>
                  </a:lnTo>
                  <a:lnTo>
                    <a:pt x="12" y="267703"/>
                  </a:lnTo>
                  <a:lnTo>
                    <a:pt x="204774" y="258864"/>
                  </a:lnTo>
                  <a:lnTo>
                    <a:pt x="259372" y="253809"/>
                  </a:lnTo>
                  <a:lnTo>
                    <a:pt x="303022" y="243154"/>
                  </a:lnTo>
                  <a:lnTo>
                    <a:pt x="338048" y="228511"/>
                  </a:lnTo>
                  <a:lnTo>
                    <a:pt x="338048" y="223443"/>
                  </a:lnTo>
                  <a:close/>
                </a:path>
                <a:path w="1296035" h="339725">
                  <a:moveTo>
                    <a:pt x="338048" y="195707"/>
                  </a:moveTo>
                  <a:lnTo>
                    <a:pt x="302437" y="213334"/>
                  </a:lnTo>
                  <a:lnTo>
                    <a:pt x="259981" y="225539"/>
                  </a:lnTo>
                  <a:lnTo>
                    <a:pt x="202819" y="230911"/>
                  </a:lnTo>
                  <a:lnTo>
                    <a:pt x="12" y="236410"/>
                  </a:lnTo>
                  <a:lnTo>
                    <a:pt x="12" y="249643"/>
                  </a:lnTo>
                  <a:lnTo>
                    <a:pt x="209981" y="238620"/>
                  </a:lnTo>
                  <a:lnTo>
                    <a:pt x="251066" y="234022"/>
                  </a:lnTo>
                  <a:lnTo>
                    <a:pt x="294005" y="222656"/>
                  </a:lnTo>
                  <a:lnTo>
                    <a:pt x="329488" y="206044"/>
                  </a:lnTo>
                  <a:lnTo>
                    <a:pt x="338048" y="201028"/>
                  </a:lnTo>
                  <a:lnTo>
                    <a:pt x="338048" y="195707"/>
                  </a:lnTo>
                  <a:close/>
                </a:path>
                <a:path w="1296035" h="339725">
                  <a:moveTo>
                    <a:pt x="338048" y="167551"/>
                  </a:moveTo>
                  <a:lnTo>
                    <a:pt x="303784" y="188734"/>
                  </a:lnTo>
                  <a:lnTo>
                    <a:pt x="261899" y="203962"/>
                  </a:lnTo>
                  <a:lnTo>
                    <a:pt x="211251" y="210566"/>
                  </a:lnTo>
                  <a:lnTo>
                    <a:pt x="0" y="219189"/>
                  </a:lnTo>
                  <a:lnTo>
                    <a:pt x="0" y="232435"/>
                  </a:lnTo>
                  <a:lnTo>
                    <a:pt x="173431" y="220865"/>
                  </a:lnTo>
                  <a:lnTo>
                    <a:pt x="211874" y="218490"/>
                  </a:lnTo>
                  <a:lnTo>
                    <a:pt x="231000" y="216522"/>
                  </a:lnTo>
                  <a:lnTo>
                    <a:pt x="274434" y="207238"/>
                  </a:lnTo>
                  <a:lnTo>
                    <a:pt x="314083" y="189268"/>
                  </a:lnTo>
                  <a:lnTo>
                    <a:pt x="338048" y="173215"/>
                  </a:lnTo>
                  <a:lnTo>
                    <a:pt x="338048" y="167551"/>
                  </a:lnTo>
                  <a:close/>
                </a:path>
                <a:path w="1296035" h="339725">
                  <a:moveTo>
                    <a:pt x="338048" y="145122"/>
                  </a:moveTo>
                  <a:lnTo>
                    <a:pt x="329653" y="151206"/>
                  </a:lnTo>
                  <a:lnTo>
                    <a:pt x="321398" y="155562"/>
                  </a:lnTo>
                  <a:lnTo>
                    <a:pt x="313258" y="159308"/>
                  </a:lnTo>
                  <a:lnTo>
                    <a:pt x="305168" y="163576"/>
                  </a:lnTo>
                  <a:lnTo>
                    <a:pt x="263994" y="181940"/>
                  </a:lnTo>
                  <a:lnTo>
                    <a:pt x="213055" y="190373"/>
                  </a:lnTo>
                  <a:lnTo>
                    <a:pt x="45478" y="198678"/>
                  </a:lnTo>
                  <a:lnTo>
                    <a:pt x="0" y="201079"/>
                  </a:lnTo>
                  <a:lnTo>
                    <a:pt x="0" y="214325"/>
                  </a:lnTo>
                  <a:lnTo>
                    <a:pt x="175145" y="201066"/>
                  </a:lnTo>
                  <a:lnTo>
                    <a:pt x="213804" y="198297"/>
                  </a:lnTo>
                  <a:lnTo>
                    <a:pt x="255651" y="191287"/>
                  </a:lnTo>
                  <a:lnTo>
                    <a:pt x="297764" y="174459"/>
                  </a:lnTo>
                  <a:lnTo>
                    <a:pt x="330403" y="151879"/>
                  </a:lnTo>
                  <a:lnTo>
                    <a:pt x="338048" y="145364"/>
                  </a:lnTo>
                  <a:lnTo>
                    <a:pt x="338048" y="145122"/>
                  </a:lnTo>
                  <a:close/>
                </a:path>
                <a:path w="1296035" h="339725">
                  <a:moveTo>
                    <a:pt x="338048" y="111506"/>
                  </a:moveTo>
                  <a:lnTo>
                    <a:pt x="308902" y="136194"/>
                  </a:lnTo>
                  <a:lnTo>
                    <a:pt x="269836" y="152298"/>
                  </a:lnTo>
                  <a:lnTo>
                    <a:pt x="259676" y="156692"/>
                  </a:lnTo>
                  <a:lnTo>
                    <a:pt x="222110" y="168973"/>
                  </a:lnTo>
                  <a:lnTo>
                    <a:pt x="84912" y="177673"/>
                  </a:lnTo>
                  <a:lnTo>
                    <a:pt x="0" y="183438"/>
                  </a:lnTo>
                  <a:lnTo>
                    <a:pt x="0" y="196723"/>
                  </a:lnTo>
                  <a:lnTo>
                    <a:pt x="153466" y="182803"/>
                  </a:lnTo>
                  <a:lnTo>
                    <a:pt x="208889" y="178346"/>
                  </a:lnTo>
                  <a:lnTo>
                    <a:pt x="247256" y="172351"/>
                  </a:lnTo>
                  <a:lnTo>
                    <a:pt x="289115" y="155879"/>
                  </a:lnTo>
                  <a:lnTo>
                    <a:pt x="328180" y="126174"/>
                  </a:lnTo>
                  <a:lnTo>
                    <a:pt x="338048" y="116205"/>
                  </a:lnTo>
                  <a:lnTo>
                    <a:pt x="338048" y="111506"/>
                  </a:lnTo>
                  <a:close/>
                </a:path>
                <a:path w="1296035" h="339725">
                  <a:moveTo>
                    <a:pt x="338048" y="83642"/>
                  </a:moveTo>
                  <a:lnTo>
                    <a:pt x="307606" y="112674"/>
                  </a:lnTo>
                  <a:lnTo>
                    <a:pt x="269125" y="136740"/>
                  </a:lnTo>
                  <a:lnTo>
                    <a:pt x="199224" y="150482"/>
                  </a:lnTo>
                  <a:lnTo>
                    <a:pt x="0" y="165290"/>
                  </a:lnTo>
                  <a:lnTo>
                    <a:pt x="0" y="178549"/>
                  </a:lnTo>
                  <a:lnTo>
                    <a:pt x="210185" y="158102"/>
                  </a:lnTo>
                  <a:lnTo>
                    <a:pt x="249148" y="150660"/>
                  </a:lnTo>
                  <a:lnTo>
                    <a:pt x="291223" y="131127"/>
                  </a:lnTo>
                  <a:lnTo>
                    <a:pt x="324548" y="103073"/>
                  </a:lnTo>
                  <a:lnTo>
                    <a:pt x="338048" y="88392"/>
                  </a:lnTo>
                  <a:lnTo>
                    <a:pt x="338048" y="83642"/>
                  </a:lnTo>
                  <a:close/>
                </a:path>
                <a:path w="1296035" h="339725">
                  <a:moveTo>
                    <a:pt x="338048" y="55778"/>
                  </a:moveTo>
                  <a:lnTo>
                    <a:pt x="308813" y="87706"/>
                  </a:lnTo>
                  <a:lnTo>
                    <a:pt x="270243" y="114566"/>
                  </a:lnTo>
                  <a:lnTo>
                    <a:pt x="226187" y="127990"/>
                  </a:lnTo>
                  <a:lnTo>
                    <a:pt x="0" y="147688"/>
                  </a:lnTo>
                  <a:lnTo>
                    <a:pt x="0" y="160972"/>
                  </a:lnTo>
                  <a:lnTo>
                    <a:pt x="212801" y="138163"/>
                  </a:lnTo>
                  <a:lnTo>
                    <a:pt x="251777" y="129451"/>
                  </a:lnTo>
                  <a:lnTo>
                    <a:pt x="293243" y="107251"/>
                  </a:lnTo>
                  <a:lnTo>
                    <a:pt x="325297" y="76174"/>
                  </a:lnTo>
                  <a:lnTo>
                    <a:pt x="338048" y="60198"/>
                  </a:lnTo>
                  <a:lnTo>
                    <a:pt x="338048" y="55778"/>
                  </a:lnTo>
                  <a:close/>
                </a:path>
                <a:path w="1296035" h="339725">
                  <a:moveTo>
                    <a:pt x="338048" y="27609"/>
                  </a:moveTo>
                  <a:lnTo>
                    <a:pt x="310527" y="60909"/>
                  </a:lnTo>
                  <a:lnTo>
                    <a:pt x="273164" y="90970"/>
                  </a:lnTo>
                  <a:lnTo>
                    <a:pt x="229400" y="107035"/>
                  </a:lnTo>
                  <a:lnTo>
                    <a:pt x="0" y="130060"/>
                  </a:lnTo>
                  <a:lnTo>
                    <a:pt x="0" y="143383"/>
                  </a:lnTo>
                  <a:lnTo>
                    <a:pt x="136715" y="127012"/>
                  </a:lnTo>
                  <a:lnTo>
                    <a:pt x="207162" y="118859"/>
                  </a:lnTo>
                  <a:lnTo>
                    <a:pt x="216052" y="117665"/>
                  </a:lnTo>
                  <a:lnTo>
                    <a:pt x="255028" y="107315"/>
                  </a:lnTo>
                  <a:lnTo>
                    <a:pt x="295198" y="82575"/>
                  </a:lnTo>
                  <a:lnTo>
                    <a:pt x="325678" y="49339"/>
                  </a:lnTo>
                  <a:lnTo>
                    <a:pt x="338048" y="32499"/>
                  </a:lnTo>
                  <a:lnTo>
                    <a:pt x="338048" y="27609"/>
                  </a:lnTo>
                  <a:close/>
                </a:path>
                <a:path w="1296035" h="339725">
                  <a:moveTo>
                    <a:pt x="338048" y="0"/>
                  </a:moveTo>
                  <a:lnTo>
                    <a:pt x="311759" y="34315"/>
                  </a:lnTo>
                  <a:lnTo>
                    <a:pt x="275031" y="66433"/>
                  </a:lnTo>
                  <a:lnTo>
                    <a:pt x="231546" y="85153"/>
                  </a:lnTo>
                  <a:lnTo>
                    <a:pt x="12" y="112064"/>
                  </a:lnTo>
                  <a:lnTo>
                    <a:pt x="12" y="125387"/>
                  </a:lnTo>
                  <a:lnTo>
                    <a:pt x="209461" y="97878"/>
                  </a:lnTo>
                  <a:lnTo>
                    <a:pt x="257073" y="84099"/>
                  </a:lnTo>
                  <a:lnTo>
                    <a:pt x="297192" y="56388"/>
                  </a:lnTo>
                  <a:lnTo>
                    <a:pt x="326669" y="21958"/>
                  </a:lnTo>
                  <a:lnTo>
                    <a:pt x="338048" y="5359"/>
                  </a:lnTo>
                  <a:lnTo>
                    <a:pt x="338048" y="0"/>
                  </a:lnTo>
                  <a:close/>
                </a:path>
                <a:path w="1296035" h="339725">
                  <a:moveTo>
                    <a:pt x="338061" y="307022"/>
                  </a:moveTo>
                  <a:lnTo>
                    <a:pt x="318770" y="308825"/>
                  </a:lnTo>
                  <a:lnTo>
                    <a:pt x="298716" y="310159"/>
                  </a:lnTo>
                  <a:lnTo>
                    <a:pt x="277749" y="311010"/>
                  </a:lnTo>
                  <a:lnTo>
                    <a:pt x="233921" y="311442"/>
                  </a:lnTo>
                  <a:lnTo>
                    <a:pt x="212077" y="311302"/>
                  </a:lnTo>
                  <a:lnTo>
                    <a:pt x="12" y="307936"/>
                  </a:lnTo>
                  <a:lnTo>
                    <a:pt x="12" y="321157"/>
                  </a:lnTo>
                  <a:lnTo>
                    <a:pt x="168402" y="319735"/>
                  </a:lnTo>
                  <a:lnTo>
                    <a:pt x="255917" y="318071"/>
                  </a:lnTo>
                  <a:lnTo>
                    <a:pt x="298818" y="315734"/>
                  </a:lnTo>
                  <a:lnTo>
                    <a:pt x="338061" y="311619"/>
                  </a:lnTo>
                  <a:lnTo>
                    <a:pt x="338061" y="307022"/>
                  </a:lnTo>
                  <a:close/>
                </a:path>
                <a:path w="1296035" h="339725">
                  <a:moveTo>
                    <a:pt x="1296009" y="135953"/>
                  </a:moveTo>
                  <a:lnTo>
                    <a:pt x="1279105" y="135953"/>
                  </a:lnTo>
                  <a:lnTo>
                    <a:pt x="1279105" y="339242"/>
                  </a:lnTo>
                  <a:lnTo>
                    <a:pt x="1296009" y="339242"/>
                  </a:lnTo>
                  <a:lnTo>
                    <a:pt x="1296009" y="13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36">
              <a:extLst>
                <a:ext uri="{FF2B5EF4-FFF2-40B4-BE49-F238E27FC236}">
                  <a16:creationId xmlns:a16="http://schemas.microsoft.com/office/drawing/2014/main" id="{6A98CC41-A5CE-9E4F-93AC-BCF4DA82BC2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898" y="10170911"/>
              <a:ext cx="751853" cy="340147"/>
            </a:xfrm>
            <a:prstGeom prst="rect">
              <a:avLst/>
            </a:prstGeom>
          </p:spPr>
        </p:pic>
        <p:sp>
          <p:nvSpPr>
            <p:cNvPr id="29" name="object 37">
              <a:extLst>
                <a:ext uri="{FF2B5EF4-FFF2-40B4-BE49-F238E27FC236}">
                  <a16:creationId xmlns:a16="http://schemas.microsoft.com/office/drawing/2014/main" id="{40DF6234-BE1E-634F-B198-2C0F49E2633F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8">
              <a:extLst>
                <a:ext uri="{FF2B5EF4-FFF2-40B4-BE49-F238E27FC236}">
                  <a16:creationId xmlns:a16="http://schemas.microsoft.com/office/drawing/2014/main" id="{161092E4-A3F2-A044-A45C-84F5555B4234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ln w="65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9">
              <a:extLst>
                <a:ext uri="{FF2B5EF4-FFF2-40B4-BE49-F238E27FC236}">
                  <a16:creationId xmlns:a16="http://schemas.microsoft.com/office/drawing/2014/main" id="{04965A3F-A6E9-9A47-A20E-E026631C318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709" y="10327608"/>
              <a:ext cx="158814" cy="158233"/>
            </a:xfrm>
            <a:prstGeom prst="rect">
              <a:avLst/>
            </a:prstGeom>
          </p:spPr>
        </p:pic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C1F65D3E-C775-C24F-B125-5EE1DF0D28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90534" y="4610210"/>
            <a:ext cx="2174012" cy="21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2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33240-83AB-204E-8B56-68C37A8C65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61661"/>
            <a:ext cx="9144000" cy="1548301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890965-BAA2-DE41-85BB-3A67E7E6C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6726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C02E2-3A09-A74F-A485-9F8D7FF78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523" y="294154"/>
            <a:ext cx="8260862" cy="7776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MIANO MODIFIEZ LE STYLE DU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D7B4C1-6E7D-6041-A2A6-62C68A8A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23" y="1071847"/>
            <a:ext cx="11035323" cy="4146750"/>
          </a:xfrm>
        </p:spPr>
        <p:txBody>
          <a:bodyPr/>
          <a:lstStyle/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536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5D604-2912-B341-B4AD-94F7AE38F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6005"/>
            <a:ext cx="5181600" cy="5068562"/>
          </a:xfrm>
        </p:spPr>
        <p:txBody>
          <a:bodyPr/>
          <a:lstStyle>
            <a:lvl1pPr marL="92075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DB9167-3C3A-E946-B41F-1962FE5EA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6005"/>
            <a:ext cx="5181600" cy="4790003"/>
          </a:xfrm>
        </p:spPr>
        <p:txBody>
          <a:bodyPr/>
          <a:lstStyle>
            <a:lvl1pPr marL="92075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B79645-7BFA-284A-98AA-B06EC8A4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5082" y="6249124"/>
            <a:ext cx="3322660" cy="3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6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5D604-2912-B341-B4AD-94F7AE38F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6005"/>
            <a:ext cx="5181600" cy="5068562"/>
          </a:xfrm>
        </p:spPr>
        <p:txBody>
          <a:bodyPr/>
          <a:lstStyle>
            <a:lvl1pPr marL="92075" indent="0">
              <a:buNone/>
            </a:lvl1pPr>
          </a:lstStyle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DB9167-3C3A-E946-B41F-1962FE5EA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6005"/>
            <a:ext cx="5181600" cy="4790003"/>
          </a:xfrm>
        </p:spPr>
        <p:txBody>
          <a:bodyPr/>
          <a:lstStyle>
            <a:lvl1pPr marL="92075" indent="0">
              <a:buNone/>
            </a:lvl1pPr>
          </a:lstStyle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640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EC98D-06D1-9F42-9E8E-59CEBC9CB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523" y="106430"/>
            <a:ext cx="8260862" cy="63347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3171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3F7244-C46B-4E4C-B70E-AF7D24F0FAF4}"/>
              </a:ext>
            </a:extLst>
          </p:cNvPr>
          <p:cNvSpPr/>
          <p:nvPr userDrawn="1"/>
        </p:nvSpPr>
        <p:spPr>
          <a:xfrm>
            <a:off x="-28373" y="0"/>
            <a:ext cx="1222037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BADACB-502C-7547-BE96-CFE446FDB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6" t="6828" r="4420"/>
          <a:stretch/>
        </p:blipFill>
        <p:spPr>
          <a:xfrm>
            <a:off x="-28374" y="0"/>
            <a:ext cx="12220373" cy="48336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90C1A78-ED4D-8D45-BB04-0EF72AA92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373" y="3489031"/>
            <a:ext cx="12220373" cy="17666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033240-83AB-204E-8B56-68C37A8C65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4154" y="475177"/>
            <a:ext cx="8030392" cy="188545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t>MIANO MODIFIEZ LE STYLE DU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890965-BAA2-DE41-85BB-3A67E7E6C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154" y="2408300"/>
            <a:ext cx="8030392" cy="7674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Modifiez le style des sous-titres du masque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12CBD93-EEAE-A042-BCFD-1F4B716784A6}"/>
              </a:ext>
            </a:extLst>
          </p:cNvPr>
          <p:cNvGrpSpPr/>
          <p:nvPr userDrawn="1"/>
        </p:nvGrpSpPr>
        <p:grpSpPr>
          <a:xfrm>
            <a:off x="806085" y="5616100"/>
            <a:ext cx="2174012" cy="570574"/>
            <a:chOff x="449986" y="10170911"/>
            <a:chExt cx="1296035" cy="340147"/>
          </a:xfrm>
        </p:grpSpPr>
        <p:sp>
          <p:nvSpPr>
            <p:cNvPr id="27" name="object 35">
              <a:extLst>
                <a:ext uri="{FF2B5EF4-FFF2-40B4-BE49-F238E27FC236}">
                  <a16:creationId xmlns:a16="http://schemas.microsoft.com/office/drawing/2014/main" id="{3C39DA9F-A433-F344-93E3-4C0484380C5C}"/>
                </a:ext>
              </a:extLst>
            </p:cNvPr>
            <p:cNvSpPr/>
            <p:nvPr/>
          </p:nvSpPr>
          <p:spPr>
            <a:xfrm>
              <a:off x="449986" y="10170921"/>
              <a:ext cx="1296035" cy="339725"/>
            </a:xfrm>
            <a:custGeom>
              <a:avLst/>
              <a:gdLst/>
              <a:ahLst/>
              <a:cxnLst/>
              <a:rect l="l" t="t" r="r" b="b"/>
              <a:pathLst>
                <a:path w="1296035" h="339725">
                  <a:moveTo>
                    <a:pt x="338048" y="334670"/>
                  </a:moveTo>
                  <a:lnTo>
                    <a:pt x="12" y="326034"/>
                  </a:lnTo>
                  <a:lnTo>
                    <a:pt x="12" y="339242"/>
                  </a:lnTo>
                  <a:lnTo>
                    <a:pt x="338048" y="339242"/>
                  </a:lnTo>
                  <a:lnTo>
                    <a:pt x="338048" y="334670"/>
                  </a:lnTo>
                  <a:close/>
                </a:path>
                <a:path w="1296035" h="339725">
                  <a:moveTo>
                    <a:pt x="338048" y="279742"/>
                  </a:moveTo>
                  <a:lnTo>
                    <a:pt x="299643" y="286867"/>
                  </a:lnTo>
                  <a:lnTo>
                    <a:pt x="256247" y="290525"/>
                  </a:lnTo>
                  <a:lnTo>
                    <a:pt x="212585" y="291007"/>
                  </a:lnTo>
                  <a:lnTo>
                    <a:pt x="80975" y="290169"/>
                  </a:lnTo>
                  <a:lnTo>
                    <a:pt x="12" y="290245"/>
                  </a:lnTo>
                  <a:lnTo>
                    <a:pt x="12" y="303466"/>
                  </a:lnTo>
                  <a:lnTo>
                    <a:pt x="168795" y="299377"/>
                  </a:lnTo>
                  <a:lnTo>
                    <a:pt x="233095" y="298310"/>
                  </a:lnTo>
                  <a:lnTo>
                    <a:pt x="279260" y="295211"/>
                  </a:lnTo>
                  <a:lnTo>
                    <a:pt x="319125" y="288861"/>
                  </a:lnTo>
                  <a:lnTo>
                    <a:pt x="338048" y="284441"/>
                  </a:lnTo>
                  <a:lnTo>
                    <a:pt x="338048" y="279742"/>
                  </a:lnTo>
                  <a:close/>
                </a:path>
                <a:path w="1296035" h="339725">
                  <a:moveTo>
                    <a:pt x="338048" y="251536"/>
                  </a:moveTo>
                  <a:lnTo>
                    <a:pt x="300278" y="262636"/>
                  </a:lnTo>
                  <a:lnTo>
                    <a:pt x="257111" y="269024"/>
                  </a:lnTo>
                  <a:lnTo>
                    <a:pt x="12" y="272148"/>
                  </a:lnTo>
                  <a:lnTo>
                    <a:pt x="12" y="285369"/>
                  </a:lnTo>
                  <a:lnTo>
                    <a:pt x="223774" y="278168"/>
                  </a:lnTo>
                  <a:lnTo>
                    <a:pt x="269252" y="274231"/>
                  </a:lnTo>
                  <a:lnTo>
                    <a:pt x="310489" y="265645"/>
                  </a:lnTo>
                  <a:lnTo>
                    <a:pt x="338048" y="256387"/>
                  </a:lnTo>
                  <a:lnTo>
                    <a:pt x="338048" y="251536"/>
                  </a:lnTo>
                  <a:close/>
                </a:path>
                <a:path w="1296035" h="339725">
                  <a:moveTo>
                    <a:pt x="338048" y="223443"/>
                  </a:moveTo>
                  <a:lnTo>
                    <a:pt x="301396" y="237858"/>
                  </a:lnTo>
                  <a:lnTo>
                    <a:pt x="258457" y="247205"/>
                  </a:lnTo>
                  <a:lnTo>
                    <a:pt x="204393" y="250825"/>
                  </a:lnTo>
                  <a:lnTo>
                    <a:pt x="12" y="254495"/>
                  </a:lnTo>
                  <a:lnTo>
                    <a:pt x="12" y="267703"/>
                  </a:lnTo>
                  <a:lnTo>
                    <a:pt x="204774" y="258864"/>
                  </a:lnTo>
                  <a:lnTo>
                    <a:pt x="259372" y="253809"/>
                  </a:lnTo>
                  <a:lnTo>
                    <a:pt x="303022" y="243154"/>
                  </a:lnTo>
                  <a:lnTo>
                    <a:pt x="338048" y="228511"/>
                  </a:lnTo>
                  <a:lnTo>
                    <a:pt x="338048" y="223443"/>
                  </a:lnTo>
                  <a:close/>
                </a:path>
                <a:path w="1296035" h="339725">
                  <a:moveTo>
                    <a:pt x="338048" y="195707"/>
                  </a:moveTo>
                  <a:lnTo>
                    <a:pt x="302437" y="213334"/>
                  </a:lnTo>
                  <a:lnTo>
                    <a:pt x="259981" y="225539"/>
                  </a:lnTo>
                  <a:lnTo>
                    <a:pt x="202819" y="230911"/>
                  </a:lnTo>
                  <a:lnTo>
                    <a:pt x="12" y="236410"/>
                  </a:lnTo>
                  <a:lnTo>
                    <a:pt x="12" y="249643"/>
                  </a:lnTo>
                  <a:lnTo>
                    <a:pt x="209981" y="238620"/>
                  </a:lnTo>
                  <a:lnTo>
                    <a:pt x="251066" y="234022"/>
                  </a:lnTo>
                  <a:lnTo>
                    <a:pt x="294005" y="222656"/>
                  </a:lnTo>
                  <a:lnTo>
                    <a:pt x="329488" y="206044"/>
                  </a:lnTo>
                  <a:lnTo>
                    <a:pt x="338048" y="201028"/>
                  </a:lnTo>
                  <a:lnTo>
                    <a:pt x="338048" y="195707"/>
                  </a:lnTo>
                  <a:close/>
                </a:path>
                <a:path w="1296035" h="339725">
                  <a:moveTo>
                    <a:pt x="338048" y="167551"/>
                  </a:moveTo>
                  <a:lnTo>
                    <a:pt x="303784" y="188734"/>
                  </a:lnTo>
                  <a:lnTo>
                    <a:pt x="261899" y="203962"/>
                  </a:lnTo>
                  <a:lnTo>
                    <a:pt x="211251" y="210566"/>
                  </a:lnTo>
                  <a:lnTo>
                    <a:pt x="0" y="219189"/>
                  </a:lnTo>
                  <a:lnTo>
                    <a:pt x="0" y="232435"/>
                  </a:lnTo>
                  <a:lnTo>
                    <a:pt x="173431" y="220865"/>
                  </a:lnTo>
                  <a:lnTo>
                    <a:pt x="211874" y="218490"/>
                  </a:lnTo>
                  <a:lnTo>
                    <a:pt x="231000" y="216522"/>
                  </a:lnTo>
                  <a:lnTo>
                    <a:pt x="274434" y="207238"/>
                  </a:lnTo>
                  <a:lnTo>
                    <a:pt x="314083" y="189268"/>
                  </a:lnTo>
                  <a:lnTo>
                    <a:pt x="338048" y="173215"/>
                  </a:lnTo>
                  <a:lnTo>
                    <a:pt x="338048" y="167551"/>
                  </a:lnTo>
                  <a:close/>
                </a:path>
                <a:path w="1296035" h="339725">
                  <a:moveTo>
                    <a:pt x="338048" y="145122"/>
                  </a:moveTo>
                  <a:lnTo>
                    <a:pt x="329653" y="151206"/>
                  </a:lnTo>
                  <a:lnTo>
                    <a:pt x="321398" y="155562"/>
                  </a:lnTo>
                  <a:lnTo>
                    <a:pt x="313258" y="159308"/>
                  </a:lnTo>
                  <a:lnTo>
                    <a:pt x="305168" y="163576"/>
                  </a:lnTo>
                  <a:lnTo>
                    <a:pt x="263994" y="181940"/>
                  </a:lnTo>
                  <a:lnTo>
                    <a:pt x="213055" y="190373"/>
                  </a:lnTo>
                  <a:lnTo>
                    <a:pt x="45478" y="198678"/>
                  </a:lnTo>
                  <a:lnTo>
                    <a:pt x="0" y="201079"/>
                  </a:lnTo>
                  <a:lnTo>
                    <a:pt x="0" y="214325"/>
                  </a:lnTo>
                  <a:lnTo>
                    <a:pt x="175145" y="201066"/>
                  </a:lnTo>
                  <a:lnTo>
                    <a:pt x="213804" y="198297"/>
                  </a:lnTo>
                  <a:lnTo>
                    <a:pt x="255651" y="191287"/>
                  </a:lnTo>
                  <a:lnTo>
                    <a:pt x="297764" y="174459"/>
                  </a:lnTo>
                  <a:lnTo>
                    <a:pt x="330403" y="151879"/>
                  </a:lnTo>
                  <a:lnTo>
                    <a:pt x="338048" y="145364"/>
                  </a:lnTo>
                  <a:lnTo>
                    <a:pt x="338048" y="145122"/>
                  </a:lnTo>
                  <a:close/>
                </a:path>
                <a:path w="1296035" h="339725">
                  <a:moveTo>
                    <a:pt x="338048" y="111506"/>
                  </a:moveTo>
                  <a:lnTo>
                    <a:pt x="308902" y="136194"/>
                  </a:lnTo>
                  <a:lnTo>
                    <a:pt x="269836" y="152298"/>
                  </a:lnTo>
                  <a:lnTo>
                    <a:pt x="259676" y="156692"/>
                  </a:lnTo>
                  <a:lnTo>
                    <a:pt x="222110" y="168973"/>
                  </a:lnTo>
                  <a:lnTo>
                    <a:pt x="84912" y="177673"/>
                  </a:lnTo>
                  <a:lnTo>
                    <a:pt x="0" y="183438"/>
                  </a:lnTo>
                  <a:lnTo>
                    <a:pt x="0" y="196723"/>
                  </a:lnTo>
                  <a:lnTo>
                    <a:pt x="153466" y="182803"/>
                  </a:lnTo>
                  <a:lnTo>
                    <a:pt x="208889" y="178346"/>
                  </a:lnTo>
                  <a:lnTo>
                    <a:pt x="247256" y="172351"/>
                  </a:lnTo>
                  <a:lnTo>
                    <a:pt x="289115" y="155879"/>
                  </a:lnTo>
                  <a:lnTo>
                    <a:pt x="328180" y="126174"/>
                  </a:lnTo>
                  <a:lnTo>
                    <a:pt x="338048" y="116205"/>
                  </a:lnTo>
                  <a:lnTo>
                    <a:pt x="338048" y="111506"/>
                  </a:lnTo>
                  <a:close/>
                </a:path>
                <a:path w="1296035" h="339725">
                  <a:moveTo>
                    <a:pt x="338048" y="83642"/>
                  </a:moveTo>
                  <a:lnTo>
                    <a:pt x="307606" y="112674"/>
                  </a:lnTo>
                  <a:lnTo>
                    <a:pt x="269125" y="136740"/>
                  </a:lnTo>
                  <a:lnTo>
                    <a:pt x="199224" y="150482"/>
                  </a:lnTo>
                  <a:lnTo>
                    <a:pt x="0" y="165290"/>
                  </a:lnTo>
                  <a:lnTo>
                    <a:pt x="0" y="178549"/>
                  </a:lnTo>
                  <a:lnTo>
                    <a:pt x="210185" y="158102"/>
                  </a:lnTo>
                  <a:lnTo>
                    <a:pt x="249148" y="150660"/>
                  </a:lnTo>
                  <a:lnTo>
                    <a:pt x="291223" y="131127"/>
                  </a:lnTo>
                  <a:lnTo>
                    <a:pt x="324548" y="103073"/>
                  </a:lnTo>
                  <a:lnTo>
                    <a:pt x="338048" y="88392"/>
                  </a:lnTo>
                  <a:lnTo>
                    <a:pt x="338048" y="83642"/>
                  </a:lnTo>
                  <a:close/>
                </a:path>
                <a:path w="1296035" h="339725">
                  <a:moveTo>
                    <a:pt x="338048" y="55778"/>
                  </a:moveTo>
                  <a:lnTo>
                    <a:pt x="308813" y="87706"/>
                  </a:lnTo>
                  <a:lnTo>
                    <a:pt x="270243" y="114566"/>
                  </a:lnTo>
                  <a:lnTo>
                    <a:pt x="226187" y="127990"/>
                  </a:lnTo>
                  <a:lnTo>
                    <a:pt x="0" y="147688"/>
                  </a:lnTo>
                  <a:lnTo>
                    <a:pt x="0" y="160972"/>
                  </a:lnTo>
                  <a:lnTo>
                    <a:pt x="212801" y="138163"/>
                  </a:lnTo>
                  <a:lnTo>
                    <a:pt x="251777" y="129451"/>
                  </a:lnTo>
                  <a:lnTo>
                    <a:pt x="293243" y="107251"/>
                  </a:lnTo>
                  <a:lnTo>
                    <a:pt x="325297" y="76174"/>
                  </a:lnTo>
                  <a:lnTo>
                    <a:pt x="338048" y="60198"/>
                  </a:lnTo>
                  <a:lnTo>
                    <a:pt x="338048" y="55778"/>
                  </a:lnTo>
                  <a:close/>
                </a:path>
                <a:path w="1296035" h="339725">
                  <a:moveTo>
                    <a:pt x="338048" y="27609"/>
                  </a:moveTo>
                  <a:lnTo>
                    <a:pt x="310527" y="60909"/>
                  </a:lnTo>
                  <a:lnTo>
                    <a:pt x="273164" y="90970"/>
                  </a:lnTo>
                  <a:lnTo>
                    <a:pt x="229400" y="107035"/>
                  </a:lnTo>
                  <a:lnTo>
                    <a:pt x="0" y="130060"/>
                  </a:lnTo>
                  <a:lnTo>
                    <a:pt x="0" y="143383"/>
                  </a:lnTo>
                  <a:lnTo>
                    <a:pt x="136715" y="127012"/>
                  </a:lnTo>
                  <a:lnTo>
                    <a:pt x="207162" y="118859"/>
                  </a:lnTo>
                  <a:lnTo>
                    <a:pt x="216052" y="117665"/>
                  </a:lnTo>
                  <a:lnTo>
                    <a:pt x="255028" y="107315"/>
                  </a:lnTo>
                  <a:lnTo>
                    <a:pt x="295198" y="82575"/>
                  </a:lnTo>
                  <a:lnTo>
                    <a:pt x="325678" y="49339"/>
                  </a:lnTo>
                  <a:lnTo>
                    <a:pt x="338048" y="32499"/>
                  </a:lnTo>
                  <a:lnTo>
                    <a:pt x="338048" y="27609"/>
                  </a:lnTo>
                  <a:close/>
                </a:path>
                <a:path w="1296035" h="339725">
                  <a:moveTo>
                    <a:pt x="338048" y="0"/>
                  </a:moveTo>
                  <a:lnTo>
                    <a:pt x="311759" y="34315"/>
                  </a:lnTo>
                  <a:lnTo>
                    <a:pt x="275031" y="66433"/>
                  </a:lnTo>
                  <a:lnTo>
                    <a:pt x="231546" y="85153"/>
                  </a:lnTo>
                  <a:lnTo>
                    <a:pt x="12" y="112064"/>
                  </a:lnTo>
                  <a:lnTo>
                    <a:pt x="12" y="125387"/>
                  </a:lnTo>
                  <a:lnTo>
                    <a:pt x="209461" y="97878"/>
                  </a:lnTo>
                  <a:lnTo>
                    <a:pt x="257073" y="84099"/>
                  </a:lnTo>
                  <a:lnTo>
                    <a:pt x="297192" y="56388"/>
                  </a:lnTo>
                  <a:lnTo>
                    <a:pt x="326669" y="21958"/>
                  </a:lnTo>
                  <a:lnTo>
                    <a:pt x="338048" y="5359"/>
                  </a:lnTo>
                  <a:lnTo>
                    <a:pt x="338048" y="0"/>
                  </a:lnTo>
                  <a:close/>
                </a:path>
                <a:path w="1296035" h="339725">
                  <a:moveTo>
                    <a:pt x="338061" y="307022"/>
                  </a:moveTo>
                  <a:lnTo>
                    <a:pt x="318770" y="308825"/>
                  </a:lnTo>
                  <a:lnTo>
                    <a:pt x="298716" y="310159"/>
                  </a:lnTo>
                  <a:lnTo>
                    <a:pt x="277749" y="311010"/>
                  </a:lnTo>
                  <a:lnTo>
                    <a:pt x="233921" y="311442"/>
                  </a:lnTo>
                  <a:lnTo>
                    <a:pt x="212077" y="311302"/>
                  </a:lnTo>
                  <a:lnTo>
                    <a:pt x="12" y="307936"/>
                  </a:lnTo>
                  <a:lnTo>
                    <a:pt x="12" y="321157"/>
                  </a:lnTo>
                  <a:lnTo>
                    <a:pt x="168402" y="319735"/>
                  </a:lnTo>
                  <a:lnTo>
                    <a:pt x="255917" y="318071"/>
                  </a:lnTo>
                  <a:lnTo>
                    <a:pt x="298818" y="315734"/>
                  </a:lnTo>
                  <a:lnTo>
                    <a:pt x="338061" y="311619"/>
                  </a:lnTo>
                  <a:lnTo>
                    <a:pt x="338061" y="307022"/>
                  </a:lnTo>
                  <a:close/>
                </a:path>
                <a:path w="1296035" h="339725">
                  <a:moveTo>
                    <a:pt x="1296009" y="135953"/>
                  </a:moveTo>
                  <a:lnTo>
                    <a:pt x="1279105" y="135953"/>
                  </a:lnTo>
                  <a:lnTo>
                    <a:pt x="1279105" y="339242"/>
                  </a:lnTo>
                  <a:lnTo>
                    <a:pt x="1296009" y="339242"/>
                  </a:lnTo>
                  <a:lnTo>
                    <a:pt x="1296009" y="13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8" name="object 36">
              <a:extLst>
                <a:ext uri="{FF2B5EF4-FFF2-40B4-BE49-F238E27FC236}">
                  <a16:creationId xmlns:a16="http://schemas.microsoft.com/office/drawing/2014/main" id="{6A98CC41-A5CE-9E4F-93AC-BCF4DA82BC2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898" y="10170911"/>
              <a:ext cx="751853" cy="340147"/>
            </a:xfrm>
            <a:prstGeom prst="rect">
              <a:avLst/>
            </a:prstGeom>
          </p:spPr>
        </p:pic>
        <p:sp>
          <p:nvSpPr>
            <p:cNvPr id="29" name="object 37">
              <a:extLst>
                <a:ext uri="{FF2B5EF4-FFF2-40B4-BE49-F238E27FC236}">
                  <a16:creationId xmlns:a16="http://schemas.microsoft.com/office/drawing/2014/main" id="{40DF6234-BE1E-634F-B198-2C0F49E2633F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0" name="object 38">
              <a:extLst>
                <a:ext uri="{FF2B5EF4-FFF2-40B4-BE49-F238E27FC236}">
                  <a16:creationId xmlns:a16="http://schemas.microsoft.com/office/drawing/2014/main" id="{161092E4-A3F2-A044-A45C-84F5555B4234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ln w="6502">
              <a:solidFill>
                <a:srgbClr val="FFFF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31" name="object 39">
              <a:extLst>
                <a:ext uri="{FF2B5EF4-FFF2-40B4-BE49-F238E27FC236}">
                  <a16:creationId xmlns:a16="http://schemas.microsoft.com/office/drawing/2014/main" id="{04965A3F-A6E9-9A47-A20E-E026631C318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709" y="10327608"/>
              <a:ext cx="158814" cy="158233"/>
            </a:xfrm>
            <a:prstGeom prst="rect">
              <a:avLst/>
            </a:prstGeom>
          </p:spPr>
        </p:pic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C1F65D3E-C775-C24F-B125-5EE1DF0D28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90534" y="4610210"/>
            <a:ext cx="2174012" cy="21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1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33240-83AB-204E-8B56-68C37A8C65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61661"/>
            <a:ext cx="9144000" cy="1548301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890965-BAA2-DE41-85BB-3A67E7E6C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1533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C02E2-3A09-A74F-A485-9F8D7FF78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t>MIANO MODIFIEZ LE STYLE DU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D7B4C1-6E7D-6041-A2A6-62C68A8A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23" y="1361440"/>
            <a:ext cx="11035323" cy="4612639"/>
          </a:xfrm>
        </p:spPr>
        <p:txBody>
          <a:bodyPr/>
          <a:lstStyle/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009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2C395-5E37-8147-8F71-AE39E408F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07" y="2235200"/>
            <a:ext cx="11004061" cy="2139706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10339C-99F4-9E4B-B7B3-0D78E015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307" y="4401895"/>
            <a:ext cx="11004061" cy="67810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8235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E8165-CB72-774E-81B7-C62510EE8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5D604-2912-B341-B4AD-94F7AE38F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0640"/>
            <a:ext cx="5181600" cy="470408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DB9167-3C3A-E946-B41F-1962FE5EA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0640"/>
            <a:ext cx="5181600" cy="470408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526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D86F58-D665-9D4E-81E2-0B6C12789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90282"/>
            <a:ext cx="5157787" cy="676275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0BCFAA-DE7F-3343-A3C7-BADE246F7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557"/>
            <a:ext cx="5157787" cy="407704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3543F2-C7B6-3145-A803-B1FCDE5E9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0282"/>
            <a:ext cx="5183188" cy="676275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05A62A-1CF9-C84A-B7F5-372158470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557"/>
            <a:ext cx="5183188" cy="407704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B102BDC8-928E-994F-8BDE-F8C87BF4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985" y="238541"/>
            <a:ext cx="7356984" cy="543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3217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EC98D-06D1-9F42-9E8E-59CEBC9CB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6635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40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C23E2020-DE89-CA47-9CDF-99660A9A9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-18056" r="596" b="-18614"/>
          <a:stretch/>
        </p:blipFill>
        <p:spPr>
          <a:xfrm>
            <a:off x="-47752" y="-210477"/>
            <a:ext cx="12240000" cy="14760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21429509" flipV="1">
            <a:off x="-9125" y="995600"/>
            <a:ext cx="10232875" cy="837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F49EF1F-8167-0C4A-9CBF-68680B90C4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3595" y="490189"/>
            <a:ext cx="12220092" cy="845589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106F71-10CB-A84F-B822-37922CB7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5" y="238540"/>
            <a:ext cx="8199789" cy="503935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r>
              <a:t>MIANO MODIFIEZ LE STYLE DU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71A245-54F5-1A4C-B9FB-12674D52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523" y="1282554"/>
            <a:ext cx="10783277" cy="471682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6B7857-767B-744B-9BA0-67CDD20B6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-742" b="51201"/>
          <a:stretch/>
        </p:blipFill>
        <p:spPr>
          <a:xfrm>
            <a:off x="-3069" y="6040014"/>
            <a:ext cx="12192000" cy="81625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337D758-D795-4042-98F8-205FAC5351D3}"/>
              </a:ext>
            </a:extLst>
          </p:cNvPr>
          <p:cNvGrpSpPr/>
          <p:nvPr userDrawn="1"/>
        </p:nvGrpSpPr>
        <p:grpSpPr>
          <a:xfrm>
            <a:off x="700171" y="6427814"/>
            <a:ext cx="1260787" cy="330896"/>
            <a:chOff x="449986" y="10170911"/>
            <a:chExt cx="1296035" cy="340147"/>
          </a:xfrm>
        </p:grpSpPr>
        <p:sp>
          <p:nvSpPr>
            <p:cNvPr id="10" name="object 35">
              <a:extLst>
                <a:ext uri="{FF2B5EF4-FFF2-40B4-BE49-F238E27FC236}">
                  <a16:creationId xmlns:a16="http://schemas.microsoft.com/office/drawing/2014/main" id="{9D846049-82B6-D94C-A3CD-343A9A6F4A03}"/>
                </a:ext>
              </a:extLst>
            </p:cNvPr>
            <p:cNvSpPr/>
            <p:nvPr/>
          </p:nvSpPr>
          <p:spPr>
            <a:xfrm>
              <a:off x="449986" y="10170921"/>
              <a:ext cx="1296035" cy="339725"/>
            </a:xfrm>
            <a:custGeom>
              <a:avLst/>
              <a:gdLst/>
              <a:ahLst/>
              <a:cxnLst/>
              <a:rect l="l" t="t" r="r" b="b"/>
              <a:pathLst>
                <a:path w="1296035" h="339725">
                  <a:moveTo>
                    <a:pt x="338048" y="334670"/>
                  </a:moveTo>
                  <a:lnTo>
                    <a:pt x="12" y="326034"/>
                  </a:lnTo>
                  <a:lnTo>
                    <a:pt x="12" y="339242"/>
                  </a:lnTo>
                  <a:lnTo>
                    <a:pt x="338048" y="339242"/>
                  </a:lnTo>
                  <a:lnTo>
                    <a:pt x="338048" y="334670"/>
                  </a:lnTo>
                  <a:close/>
                </a:path>
                <a:path w="1296035" h="339725">
                  <a:moveTo>
                    <a:pt x="338048" y="279742"/>
                  </a:moveTo>
                  <a:lnTo>
                    <a:pt x="299643" y="286867"/>
                  </a:lnTo>
                  <a:lnTo>
                    <a:pt x="256247" y="290525"/>
                  </a:lnTo>
                  <a:lnTo>
                    <a:pt x="212585" y="291007"/>
                  </a:lnTo>
                  <a:lnTo>
                    <a:pt x="80975" y="290169"/>
                  </a:lnTo>
                  <a:lnTo>
                    <a:pt x="12" y="290245"/>
                  </a:lnTo>
                  <a:lnTo>
                    <a:pt x="12" y="303466"/>
                  </a:lnTo>
                  <a:lnTo>
                    <a:pt x="168795" y="299377"/>
                  </a:lnTo>
                  <a:lnTo>
                    <a:pt x="233095" y="298310"/>
                  </a:lnTo>
                  <a:lnTo>
                    <a:pt x="279260" y="295211"/>
                  </a:lnTo>
                  <a:lnTo>
                    <a:pt x="319125" y="288861"/>
                  </a:lnTo>
                  <a:lnTo>
                    <a:pt x="338048" y="284441"/>
                  </a:lnTo>
                  <a:lnTo>
                    <a:pt x="338048" y="279742"/>
                  </a:lnTo>
                  <a:close/>
                </a:path>
                <a:path w="1296035" h="339725">
                  <a:moveTo>
                    <a:pt x="338048" y="251536"/>
                  </a:moveTo>
                  <a:lnTo>
                    <a:pt x="300278" y="262636"/>
                  </a:lnTo>
                  <a:lnTo>
                    <a:pt x="257111" y="269024"/>
                  </a:lnTo>
                  <a:lnTo>
                    <a:pt x="12" y="272148"/>
                  </a:lnTo>
                  <a:lnTo>
                    <a:pt x="12" y="285369"/>
                  </a:lnTo>
                  <a:lnTo>
                    <a:pt x="223774" y="278168"/>
                  </a:lnTo>
                  <a:lnTo>
                    <a:pt x="269252" y="274231"/>
                  </a:lnTo>
                  <a:lnTo>
                    <a:pt x="310489" y="265645"/>
                  </a:lnTo>
                  <a:lnTo>
                    <a:pt x="338048" y="256387"/>
                  </a:lnTo>
                  <a:lnTo>
                    <a:pt x="338048" y="251536"/>
                  </a:lnTo>
                  <a:close/>
                </a:path>
                <a:path w="1296035" h="339725">
                  <a:moveTo>
                    <a:pt x="338048" y="223443"/>
                  </a:moveTo>
                  <a:lnTo>
                    <a:pt x="301396" y="237858"/>
                  </a:lnTo>
                  <a:lnTo>
                    <a:pt x="258457" y="247205"/>
                  </a:lnTo>
                  <a:lnTo>
                    <a:pt x="204393" y="250825"/>
                  </a:lnTo>
                  <a:lnTo>
                    <a:pt x="12" y="254495"/>
                  </a:lnTo>
                  <a:lnTo>
                    <a:pt x="12" y="267703"/>
                  </a:lnTo>
                  <a:lnTo>
                    <a:pt x="204774" y="258864"/>
                  </a:lnTo>
                  <a:lnTo>
                    <a:pt x="259372" y="253809"/>
                  </a:lnTo>
                  <a:lnTo>
                    <a:pt x="303022" y="243154"/>
                  </a:lnTo>
                  <a:lnTo>
                    <a:pt x="338048" y="228511"/>
                  </a:lnTo>
                  <a:lnTo>
                    <a:pt x="338048" y="223443"/>
                  </a:lnTo>
                  <a:close/>
                </a:path>
                <a:path w="1296035" h="339725">
                  <a:moveTo>
                    <a:pt x="338048" y="195707"/>
                  </a:moveTo>
                  <a:lnTo>
                    <a:pt x="302437" y="213334"/>
                  </a:lnTo>
                  <a:lnTo>
                    <a:pt x="259981" y="225539"/>
                  </a:lnTo>
                  <a:lnTo>
                    <a:pt x="202819" y="230911"/>
                  </a:lnTo>
                  <a:lnTo>
                    <a:pt x="12" y="236410"/>
                  </a:lnTo>
                  <a:lnTo>
                    <a:pt x="12" y="249643"/>
                  </a:lnTo>
                  <a:lnTo>
                    <a:pt x="209981" y="238620"/>
                  </a:lnTo>
                  <a:lnTo>
                    <a:pt x="251066" y="234022"/>
                  </a:lnTo>
                  <a:lnTo>
                    <a:pt x="294005" y="222656"/>
                  </a:lnTo>
                  <a:lnTo>
                    <a:pt x="329488" y="206044"/>
                  </a:lnTo>
                  <a:lnTo>
                    <a:pt x="338048" y="201028"/>
                  </a:lnTo>
                  <a:lnTo>
                    <a:pt x="338048" y="195707"/>
                  </a:lnTo>
                  <a:close/>
                </a:path>
                <a:path w="1296035" h="339725">
                  <a:moveTo>
                    <a:pt x="338048" y="167551"/>
                  </a:moveTo>
                  <a:lnTo>
                    <a:pt x="303784" y="188734"/>
                  </a:lnTo>
                  <a:lnTo>
                    <a:pt x="261899" y="203962"/>
                  </a:lnTo>
                  <a:lnTo>
                    <a:pt x="211251" y="210566"/>
                  </a:lnTo>
                  <a:lnTo>
                    <a:pt x="0" y="219189"/>
                  </a:lnTo>
                  <a:lnTo>
                    <a:pt x="0" y="232435"/>
                  </a:lnTo>
                  <a:lnTo>
                    <a:pt x="173431" y="220865"/>
                  </a:lnTo>
                  <a:lnTo>
                    <a:pt x="211874" y="218490"/>
                  </a:lnTo>
                  <a:lnTo>
                    <a:pt x="231000" y="216522"/>
                  </a:lnTo>
                  <a:lnTo>
                    <a:pt x="274434" y="207238"/>
                  </a:lnTo>
                  <a:lnTo>
                    <a:pt x="314083" y="189268"/>
                  </a:lnTo>
                  <a:lnTo>
                    <a:pt x="338048" y="173215"/>
                  </a:lnTo>
                  <a:lnTo>
                    <a:pt x="338048" y="167551"/>
                  </a:lnTo>
                  <a:close/>
                </a:path>
                <a:path w="1296035" h="339725">
                  <a:moveTo>
                    <a:pt x="338048" y="145122"/>
                  </a:moveTo>
                  <a:lnTo>
                    <a:pt x="329653" y="151206"/>
                  </a:lnTo>
                  <a:lnTo>
                    <a:pt x="321398" y="155562"/>
                  </a:lnTo>
                  <a:lnTo>
                    <a:pt x="313258" y="159308"/>
                  </a:lnTo>
                  <a:lnTo>
                    <a:pt x="305168" y="163576"/>
                  </a:lnTo>
                  <a:lnTo>
                    <a:pt x="263994" y="181940"/>
                  </a:lnTo>
                  <a:lnTo>
                    <a:pt x="213055" y="190373"/>
                  </a:lnTo>
                  <a:lnTo>
                    <a:pt x="45478" y="198678"/>
                  </a:lnTo>
                  <a:lnTo>
                    <a:pt x="0" y="201079"/>
                  </a:lnTo>
                  <a:lnTo>
                    <a:pt x="0" y="214325"/>
                  </a:lnTo>
                  <a:lnTo>
                    <a:pt x="175145" y="201066"/>
                  </a:lnTo>
                  <a:lnTo>
                    <a:pt x="213804" y="198297"/>
                  </a:lnTo>
                  <a:lnTo>
                    <a:pt x="255651" y="191287"/>
                  </a:lnTo>
                  <a:lnTo>
                    <a:pt x="297764" y="174459"/>
                  </a:lnTo>
                  <a:lnTo>
                    <a:pt x="330403" y="151879"/>
                  </a:lnTo>
                  <a:lnTo>
                    <a:pt x="338048" y="145364"/>
                  </a:lnTo>
                  <a:lnTo>
                    <a:pt x="338048" y="145122"/>
                  </a:lnTo>
                  <a:close/>
                </a:path>
                <a:path w="1296035" h="339725">
                  <a:moveTo>
                    <a:pt x="338048" y="111506"/>
                  </a:moveTo>
                  <a:lnTo>
                    <a:pt x="308902" y="136194"/>
                  </a:lnTo>
                  <a:lnTo>
                    <a:pt x="269836" y="152298"/>
                  </a:lnTo>
                  <a:lnTo>
                    <a:pt x="259676" y="156692"/>
                  </a:lnTo>
                  <a:lnTo>
                    <a:pt x="222110" y="168973"/>
                  </a:lnTo>
                  <a:lnTo>
                    <a:pt x="84912" y="177673"/>
                  </a:lnTo>
                  <a:lnTo>
                    <a:pt x="0" y="183438"/>
                  </a:lnTo>
                  <a:lnTo>
                    <a:pt x="0" y="196723"/>
                  </a:lnTo>
                  <a:lnTo>
                    <a:pt x="153466" y="182803"/>
                  </a:lnTo>
                  <a:lnTo>
                    <a:pt x="208889" y="178346"/>
                  </a:lnTo>
                  <a:lnTo>
                    <a:pt x="247256" y="172351"/>
                  </a:lnTo>
                  <a:lnTo>
                    <a:pt x="289115" y="155879"/>
                  </a:lnTo>
                  <a:lnTo>
                    <a:pt x="328180" y="126174"/>
                  </a:lnTo>
                  <a:lnTo>
                    <a:pt x="338048" y="116205"/>
                  </a:lnTo>
                  <a:lnTo>
                    <a:pt x="338048" y="111506"/>
                  </a:lnTo>
                  <a:close/>
                </a:path>
                <a:path w="1296035" h="339725">
                  <a:moveTo>
                    <a:pt x="338048" y="83642"/>
                  </a:moveTo>
                  <a:lnTo>
                    <a:pt x="307606" y="112674"/>
                  </a:lnTo>
                  <a:lnTo>
                    <a:pt x="269125" y="136740"/>
                  </a:lnTo>
                  <a:lnTo>
                    <a:pt x="199224" y="150482"/>
                  </a:lnTo>
                  <a:lnTo>
                    <a:pt x="0" y="165290"/>
                  </a:lnTo>
                  <a:lnTo>
                    <a:pt x="0" y="178549"/>
                  </a:lnTo>
                  <a:lnTo>
                    <a:pt x="210185" y="158102"/>
                  </a:lnTo>
                  <a:lnTo>
                    <a:pt x="249148" y="150660"/>
                  </a:lnTo>
                  <a:lnTo>
                    <a:pt x="291223" y="131127"/>
                  </a:lnTo>
                  <a:lnTo>
                    <a:pt x="324548" y="103073"/>
                  </a:lnTo>
                  <a:lnTo>
                    <a:pt x="338048" y="88392"/>
                  </a:lnTo>
                  <a:lnTo>
                    <a:pt x="338048" y="83642"/>
                  </a:lnTo>
                  <a:close/>
                </a:path>
                <a:path w="1296035" h="339725">
                  <a:moveTo>
                    <a:pt x="338048" y="55778"/>
                  </a:moveTo>
                  <a:lnTo>
                    <a:pt x="308813" y="87706"/>
                  </a:lnTo>
                  <a:lnTo>
                    <a:pt x="270243" y="114566"/>
                  </a:lnTo>
                  <a:lnTo>
                    <a:pt x="226187" y="127990"/>
                  </a:lnTo>
                  <a:lnTo>
                    <a:pt x="0" y="147688"/>
                  </a:lnTo>
                  <a:lnTo>
                    <a:pt x="0" y="160972"/>
                  </a:lnTo>
                  <a:lnTo>
                    <a:pt x="212801" y="138163"/>
                  </a:lnTo>
                  <a:lnTo>
                    <a:pt x="251777" y="129451"/>
                  </a:lnTo>
                  <a:lnTo>
                    <a:pt x="293243" y="107251"/>
                  </a:lnTo>
                  <a:lnTo>
                    <a:pt x="325297" y="76174"/>
                  </a:lnTo>
                  <a:lnTo>
                    <a:pt x="338048" y="60198"/>
                  </a:lnTo>
                  <a:lnTo>
                    <a:pt x="338048" y="55778"/>
                  </a:lnTo>
                  <a:close/>
                </a:path>
                <a:path w="1296035" h="339725">
                  <a:moveTo>
                    <a:pt x="338048" y="27609"/>
                  </a:moveTo>
                  <a:lnTo>
                    <a:pt x="310527" y="60909"/>
                  </a:lnTo>
                  <a:lnTo>
                    <a:pt x="273164" y="90970"/>
                  </a:lnTo>
                  <a:lnTo>
                    <a:pt x="229400" y="107035"/>
                  </a:lnTo>
                  <a:lnTo>
                    <a:pt x="0" y="130060"/>
                  </a:lnTo>
                  <a:lnTo>
                    <a:pt x="0" y="143383"/>
                  </a:lnTo>
                  <a:lnTo>
                    <a:pt x="136715" y="127012"/>
                  </a:lnTo>
                  <a:lnTo>
                    <a:pt x="207162" y="118859"/>
                  </a:lnTo>
                  <a:lnTo>
                    <a:pt x="216052" y="117665"/>
                  </a:lnTo>
                  <a:lnTo>
                    <a:pt x="255028" y="107315"/>
                  </a:lnTo>
                  <a:lnTo>
                    <a:pt x="295198" y="82575"/>
                  </a:lnTo>
                  <a:lnTo>
                    <a:pt x="325678" y="49339"/>
                  </a:lnTo>
                  <a:lnTo>
                    <a:pt x="338048" y="32499"/>
                  </a:lnTo>
                  <a:lnTo>
                    <a:pt x="338048" y="27609"/>
                  </a:lnTo>
                  <a:close/>
                </a:path>
                <a:path w="1296035" h="339725">
                  <a:moveTo>
                    <a:pt x="338048" y="0"/>
                  </a:moveTo>
                  <a:lnTo>
                    <a:pt x="311759" y="34315"/>
                  </a:lnTo>
                  <a:lnTo>
                    <a:pt x="275031" y="66433"/>
                  </a:lnTo>
                  <a:lnTo>
                    <a:pt x="231546" y="85153"/>
                  </a:lnTo>
                  <a:lnTo>
                    <a:pt x="12" y="112064"/>
                  </a:lnTo>
                  <a:lnTo>
                    <a:pt x="12" y="125387"/>
                  </a:lnTo>
                  <a:lnTo>
                    <a:pt x="209461" y="97878"/>
                  </a:lnTo>
                  <a:lnTo>
                    <a:pt x="257073" y="84099"/>
                  </a:lnTo>
                  <a:lnTo>
                    <a:pt x="297192" y="56388"/>
                  </a:lnTo>
                  <a:lnTo>
                    <a:pt x="326669" y="21958"/>
                  </a:lnTo>
                  <a:lnTo>
                    <a:pt x="338048" y="5359"/>
                  </a:lnTo>
                  <a:lnTo>
                    <a:pt x="338048" y="0"/>
                  </a:lnTo>
                  <a:close/>
                </a:path>
                <a:path w="1296035" h="339725">
                  <a:moveTo>
                    <a:pt x="338061" y="307022"/>
                  </a:moveTo>
                  <a:lnTo>
                    <a:pt x="318770" y="308825"/>
                  </a:lnTo>
                  <a:lnTo>
                    <a:pt x="298716" y="310159"/>
                  </a:lnTo>
                  <a:lnTo>
                    <a:pt x="277749" y="311010"/>
                  </a:lnTo>
                  <a:lnTo>
                    <a:pt x="233921" y="311442"/>
                  </a:lnTo>
                  <a:lnTo>
                    <a:pt x="212077" y="311302"/>
                  </a:lnTo>
                  <a:lnTo>
                    <a:pt x="12" y="307936"/>
                  </a:lnTo>
                  <a:lnTo>
                    <a:pt x="12" y="321157"/>
                  </a:lnTo>
                  <a:lnTo>
                    <a:pt x="168402" y="319735"/>
                  </a:lnTo>
                  <a:lnTo>
                    <a:pt x="255917" y="318071"/>
                  </a:lnTo>
                  <a:lnTo>
                    <a:pt x="298818" y="315734"/>
                  </a:lnTo>
                  <a:lnTo>
                    <a:pt x="338061" y="311619"/>
                  </a:lnTo>
                  <a:lnTo>
                    <a:pt x="338061" y="307022"/>
                  </a:lnTo>
                  <a:close/>
                </a:path>
                <a:path w="1296035" h="339725">
                  <a:moveTo>
                    <a:pt x="1296009" y="135953"/>
                  </a:moveTo>
                  <a:lnTo>
                    <a:pt x="1279105" y="135953"/>
                  </a:lnTo>
                  <a:lnTo>
                    <a:pt x="1279105" y="339242"/>
                  </a:lnTo>
                  <a:lnTo>
                    <a:pt x="1296009" y="339242"/>
                  </a:lnTo>
                  <a:lnTo>
                    <a:pt x="1296009" y="13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1" name="object 36">
              <a:extLst>
                <a:ext uri="{FF2B5EF4-FFF2-40B4-BE49-F238E27FC236}">
                  <a16:creationId xmlns:a16="http://schemas.microsoft.com/office/drawing/2014/main" id="{64426DA5-F3AB-A241-87BB-4E71526C0BB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898" y="10170911"/>
              <a:ext cx="751853" cy="340147"/>
            </a:xfrm>
            <a:prstGeom prst="rect">
              <a:avLst/>
            </a:prstGeom>
          </p:spPr>
        </p:pic>
        <p:sp>
          <p:nvSpPr>
            <p:cNvPr id="12" name="object 37">
              <a:extLst>
                <a:ext uri="{FF2B5EF4-FFF2-40B4-BE49-F238E27FC236}">
                  <a16:creationId xmlns:a16="http://schemas.microsoft.com/office/drawing/2014/main" id="{7E84522D-2FF1-8B44-A0AB-BD3FFD1D0027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:a16="http://schemas.microsoft.com/office/drawing/2014/main" id="{934D37F4-AB02-504D-B7F6-542AC8A64CF9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ln w="6502">
              <a:solidFill>
                <a:srgbClr val="FFFF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4" name="object 39">
              <a:extLst>
                <a:ext uri="{FF2B5EF4-FFF2-40B4-BE49-F238E27FC236}">
                  <a16:creationId xmlns:a16="http://schemas.microsoft.com/office/drawing/2014/main" id="{5C0EE564-3A9D-DC4E-814B-268F7AEEB10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709" y="10327608"/>
              <a:ext cx="158814" cy="158233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510A3FA6-F2AF-E54E-B3B8-09E1821995E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028849" y="6029854"/>
            <a:ext cx="940599" cy="9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9" r:id="rId10"/>
  </p:sldLayoutIdLst>
  <p:txStyles>
    <p:titleStyle>
      <a:lvl1pPr marL="92075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000" b="0" i="0" kern="1200">
          <a:solidFill>
            <a:schemeClr val="bg1"/>
          </a:solidFill>
          <a:latin typeface="EC Square Sans Cond Pro Medium" panose="020B0606000000020004" pitchFamily="34" charset="0"/>
          <a:ea typeface="+mj-ea"/>
          <a:cs typeface="+mj-cs"/>
        </a:defRPr>
      </a:lvl1pPr>
    </p:titleStyle>
    <p:bodyStyle>
      <a:lvl1pPr marL="366713" indent="-2746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1pPr>
      <a:lvl2pPr marL="622300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2pPr>
      <a:lvl3pPr marL="981075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3pPr>
      <a:lvl4pPr marL="124618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4pPr>
      <a:lvl5pPr marL="1511300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A3077B97-4FE8-FD41-B6A3-D82B4284BE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50370" y="5800954"/>
            <a:ext cx="1001175" cy="752400"/>
            <a:chOff x="6087469" y="9759359"/>
            <a:chExt cx="1000667" cy="752018"/>
          </a:xfrm>
        </p:grpSpPr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4CDED96F-987A-284F-A203-D0FD8E13DF47}"/>
                </a:ext>
              </a:extLst>
            </p:cNvPr>
            <p:cNvSpPr txBox="1"/>
            <p:nvPr/>
          </p:nvSpPr>
          <p:spPr>
            <a:xfrm>
              <a:off x="6087469" y="9847234"/>
              <a:ext cx="665480" cy="569595"/>
            </a:xfrm>
            <a:prstGeom prst="rect">
              <a:avLst/>
            </a:prstGeom>
          </p:spPr>
          <p:txBody>
            <a:bodyPr vert="horz" wrap="square" lIns="0" tIns="38735" rIns="0" bIns="0">
              <a:spAutoFit/>
            </a:bodyPr>
            <a:lstStyle/>
            <a:p>
              <a:pPr marL="12700" marR="5080">
                <a:lnSpc>
                  <a:spcPts val="1019"/>
                </a:lnSpc>
                <a:spcBef>
                  <a:spcPts val="305"/>
                </a:spcBef>
                <a:defRPr sz="1000" b="1">
                  <a:solidFill>
                    <a:srgbClr val="FFFFFF"/>
                  </a:solidFill>
                  <a:latin typeface="ECSquareSansProExtraBlack"/>
                  <a:cs typeface="ECSquareSansProExtraBlack"/>
                </a:defRPr>
              </a:pPr>
              <a:r>
                <a:t>PLAN DZIAŁANIA NA RZECZ GOSPODARKI SPOŁECZNEJ</a:t>
              </a:r>
              <a:endParaRPr sz="1000">
                <a:latin typeface="ECSquareSansProExtraBlack"/>
                <a:cs typeface="ECSquareSansProExtraBlack"/>
              </a:endParaRPr>
            </a:p>
          </p:txBody>
        </p:sp>
        <p:sp>
          <p:nvSpPr>
            <p:cNvPr id="23" name="object 31">
              <a:extLst>
                <a:ext uri="{FF2B5EF4-FFF2-40B4-BE49-F238E27FC236}">
                  <a16:creationId xmlns:a16="http://schemas.microsoft.com/office/drawing/2014/main" id="{A05D3956-2937-1348-B759-73A717C51F0A}"/>
                </a:ext>
              </a:extLst>
            </p:cNvPr>
            <p:cNvSpPr/>
            <p:nvPr/>
          </p:nvSpPr>
          <p:spPr>
            <a:xfrm>
              <a:off x="6098868" y="9759359"/>
              <a:ext cx="834390" cy="240665"/>
            </a:xfrm>
            <a:custGeom>
              <a:avLst/>
              <a:gdLst/>
              <a:ahLst/>
              <a:cxnLst/>
              <a:rect l="l" t="t" r="r" b="b"/>
              <a:pathLst>
                <a:path w="834390" h="240665">
                  <a:moveTo>
                    <a:pt x="61342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602056" y="27432"/>
                  </a:lnTo>
                  <a:lnTo>
                    <a:pt x="814984" y="240347"/>
                  </a:lnTo>
                  <a:lnTo>
                    <a:pt x="834377" y="220954"/>
                  </a:lnTo>
                  <a:lnTo>
                    <a:pt x="613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4" name="object 32">
              <a:extLst>
                <a:ext uri="{FF2B5EF4-FFF2-40B4-BE49-F238E27FC236}">
                  <a16:creationId xmlns:a16="http://schemas.microsoft.com/office/drawing/2014/main" id="{D25FF366-F9F3-5844-8815-DAD2523B856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13854" y="9980307"/>
              <a:ext cx="174282" cy="154901"/>
            </a:xfrm>
            <a:prstGeom prst="rect">
              <a:avLst/>
            </a:prstGeom>
          </p:spPr>
        </p:pic>
        <p:sp>
          <p:nvSpPr>
            <p:cNvPr id="25" name="object 33">
              <a:extLst>
                <a:ext uri="{FF2B5EF4-FFF2-40B4-BE49-F238E27FC236}">
                  <a16:creationId xmlns:a16="http://schemas.microsoft.com/office/drawing/2014/main" id="{28A88CF5-A3B4-E144-997C-168DDBDD6F1B}"/>
                </a:ext>
              </a:extLst>
            </p:cNvPr>
            <p:cNvSpPr/>
            <p:nvPr/>
          </p:nvSpPr>
          <p:spPr>
            <a:xfrm>
              <a:off x="6098868" y="10270712"/>
              <a:ext cx="834390" cy="240665"/>
            </a:xfrm>
            <a:custGeom>
              <a:avLst/>
              <a:gdLst/>
              <a:ahLst/>
              <a:cxnLst/>
              <a:rect l="l" t="t" r="r" b="b"/>
              <a:pathLst>
                <a:path w="834390" h="240665">
                  <a:moveTo>
                    <a:pt x="814984" y="0"/>
                  </a:moveTo>
                  <a:lnTo>
                    <a:pt x="602056" y="212915"/>
                  </a:lnTo>
                  <a:lnTo>
                    <a:pt x="0" y="212915"/>
                  </a:lnTo>
                  <a:lnTo>
                    <a:pt x="0" y="240347"/>
                  </a:lnTo>
                  <a:lnTo>
                    <a:pt x="613422" y="240347"/>
                  </a:lnTo>
                  <a:lnTo>
                    <a:pt x="834377" y="19392"/>
                  </a:lnTo>
                  <a:lnTo>
                    <a:pt x="814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6" name="object 34">
              <a:extLst>
                <a:ext uri="{FF2B5EF4-FFF2-40B4-BE49-F238E27FC236}">
                  <a16:creationId xmlns:a16="http://schemas.microsoft.com/office/drawing/2014/main" id="{C953890F-68D9-FA4A-9AA2-1875CDB84F2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13854" y="10135209"/>
              <a:ext cx="174282" cy="154901"/>
            </a:xfrm>
            <a:prstGeom prst="rect">
              <a:avLst/>
            </a:prstGeom>
          </p:spPr>
        </p:pic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71A245-54F5-1A4C-B9FB-12674D52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523" y="702453"/>
            <a:ext cx="10783277" cy="451614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Kliquez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6B7857-767B-744B-9BA0-67CDD20B6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-742" b="51201"/>
          <a:stretch/>
        </p:blipFill>
        <p:spPr>
          <a:xfrm>
            <a:off x="1" y="5218596"/>
            <a:ext cx="12192000" cy="1639404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337D758-D795-4042-98F8-205FAC5351D3}"/>
              </a:ext>
            </a:extLst>
          </p:cNvPr>
          <p:cNvGrpSpPr/>
          <p:nvPr userDrawn="1"/>
        </p:nvGrpSpPr>
        <p:grpSpPr>
          <a:xfrm>
            <a:off x="692253" y="6157085"/>
            <a:ext cx="1761754" cy="462376"/>
            <a:chOff x="449986" y="10170911"/>
            <a:chExt cx="1296035" cy="340147"/>
          </a:xfrm>
        </p:grpSpPr>
        <p:sp>
          <p:nvSpPr>
            <p:cNvPr id="10" name="object 35">
              <a:extLst>
                <a:ext uri="{FF2B5EF4-FFF2-40B4-BE49-F238E27FC236}">
                  <a16:creationId xmlns:a16="http://schemas.microsoft.com/office/drawing/2014/main" id="{9D846049-82B6-D94C-A3CD-343A9A6F4A03}"/>
                </a:ext>
              </a:extLst>
            </p:cNvPr>
            <p:cNvSpPr/>
            <p:nvPr/>
          </p:nvSpPr>
          <p:spPr>
            <a:xfrm>
              <a:off x="449986" y="10170921"/>
              <a:ext cx="1296035" cy="339725"/>
            </a:xfrm>
            <a:custGeom>
              <a:avLst/>
              <a:gdLst/>
              <a:ahLst/>
              <a:cxnLst/>
              <a:rect l="l" t="t" r="r" b="b"/>
              <a:pathLst>
                <a:path w="1296035" h="339725">
                  <a:moveTo>
                    <a:pt x="338048" y="334670"/>
                  </a:moveTo>
                  <a:lnTo>
                    <a:pt x="12" y="326034"/>
                  </a:lnTo>
                  <a:lnTo>
                    <a:pt x="12" y="339242"/>
                  </a:lnTo>
                  <a:lnTo>
                    <a:pt x="338048" y="339242"/>
                  </a:lnTo>
                  <a:lnTo>
                    <a:pt x="338048" y="334670"/>
                  </a:lnTo>
                  <a:close/>
                </a:path>
                <a:path w="1296035" h="339725">
                  <a:moveTo>
                    <a:pt x="338048" y="279742"/>
                  </a:moveTo>
                  <a:lnTo>
                    <a:pt x="299643" y="286867"/>
                  </a:lnTo>
                  <a:lnTo>
                    <a:pt x="256247" y="290525"/>
                  </a:lnTo>
                  <a:lnTo>
                    <a:pt x="212585" y="291007"/>
                  </a:lnTo>
                  <a:lnTo>
                    <a:pt x="80975" y="290169"/>
                  </a:lnTo>
                  <a:lnTo>
                    <a:pt x="12" y="290245"/>
                  </a:lnTo>
                  <a:lnTo>
                    <a:pt x="12" y="303466"/>
                  </a:lnTo>
                  <a:lnTo>
                    <a:pt x="168795" y="299377"/>
                  </a:lnTo>
                  <a:lnTo>
                    <a:pt x="233095" y="298310"/>
                  </a:lnTo>
                  <a:lnTo>
                    <a:pt x="279260" y="295211"/>
                  </a:lnTo>
                  <a:lnTo>
                    <a:pt x="319125" y="288861"/>
                  </a:lnTo>
                  <a:lnTo>
                    <a:pt x="338048" y="284441"/>
                  </a:lnTo>
                  <a:lnTo>
                    <a:pt x="338048" y="279742"/>
                  </a:lnTo>
                  <a:close/>
                </a:path>
                <a:path w="1296035" h="339725">
                  <a:moveTo>
                    <a:pt x="338048" y="251536"/>
                  </a:moveTo>
                  <a:lnTo>
                    <a:pt x="300278" y="262636"/>
                  </a:lnTo>
                  <a:lnTo>
                    <a:pt x="257111" y="269024"/>
                  </a:lnTo>
                  <a:lnTo>
                    <a:pt x="12" y="272148"/>
                  </a:lnTo>
                  <a:lnTo>
                    <a:pt x="12" y="285369"/>
                  </a:lnTo>
                  <a:lnTo>
                    <a:pt x="223774" y="278168"/>
                  </a:lnTo>
                  <a:lnTo>
                    <a:pt x="269252" y="274231"/>
                  </a:lnTo>
                  <a:lnTo>
                    <a:pt x="310489" y="265645"/>
                  </a:lnTo>
                  <a:lnTo>
                    <a:pt x="338048" y="256387"/>
                  </a:lnTo>
                  <a:lnTo>
                    <a:pt x="338048" y="251536"/>
                  </a:lnTo>
                  <a:close/>
                </a:path>
                <a:path w="1296035" h="339725">
                  <a:moveTo>
                    <a:pt x="338048" y="223443"/>
                  </a:moveTo>
                  <a:lnTo>
                    <a:pt x="301396" y="237858"/>
                  </a:lnTo>
                  <a:lnTo>
                    <a:pt x="258457" y="247205"/>
                  </a:lnTo>
                  <a:lnTo>
                    <a:pt x="204393" y="250825"/>
                  </a:lnTo>
                  <a:lnTo>
                    <a:pt x="12" y="254495"/>
                  </a:lnTo>
                  <a:lnTo>
                    <a:pt x="12" y="267703"/>
                  </a:lnTo>
                  <a:lnTo>
                    <a:pt x="204774" y="258864"/>
                  </a:lnTo>
                  <a:lnTo>
                    <a:pt x="259372" y="253809"/>
                  </a:lnTo>
                  <a:lnTo>
                    <a:pt x="303022" y="243154"/>
                  </a:lnTo>
                  <a:lnTo>
                    <a:pt x="338048" y="228511"/>
                  </a:lnTo>
                  <a:lnTo>
                    <a:pt x="338048" y="223443"/>
                  </a:lnTo>
                  <a:close/>
                </a:path>
                <a:path w="1296035" h="339725">
                  <a:moveTo>
                    <a:pt x="338048" y="195707"/>
                  </a:moveTo>
                  <a:lnTo>
                    <a:pt x="302437" y="213334"/>
                  </a:lnTo>
                  <a:lnTo>
                    <a:pt x="259981" y="225539"/>
                  </a:lnTo>
                  <a:lnTo>
                    <a:pt x="202819" y="230911"/>
                  </a:lnTo>
                  <a:lnTo>
                    <a:pt x="12" y="236410"/>
                  </a:lnTo>
                  <a:lnTo>
                    <a:pt x="12" y="249643"/>
                  </a:lnTo>
                  <a:lnTo>
                    <a:pt x="209981" y="238620"/>
                  </a:lnTo>
                  <a:lnTo>
                    <a:pt x="251066" y="234022"/>
                  </a:lnTo>
                  <a:lnTo>
                    <a:pt x="294005" y="222656"/>
                  </a:lnTo>
                  <a:lnTo>
                    <a:pt x="329488" y="206044"/>
                  </a:lnTo>
                  <a:lnTo>
                    <a:pt x="338048" y="201028"/>
                  </a:lnTo>
                  <a:lnTo>
                    <a:pt x="338048" y="195707"/>
                  </a:lnTo>
                  <a:close/>
                </a:path>
                <a:path w="1296035" h="339725">
                  <a:moveTo>
                    <a:pt x="338048" y="167551"/>
                  </a:moveTo>
                  <a:lnTo>
                    <a:pt x="303784" y="188734"/>
                  </a:lnTo>
                  <a:lnTo>
                    <a:pt x="261899" y="203962"/>
                  </a:lnTo>
                  <a:lnTo>
                    <a:pt x="211251" y="210566"/>
                  </a:lnTo>
                  <a:lnTo>
                    <a:pt x="0" y="219189"/>
                  </a:lnTo>
                  <a:lnTo>
                    <a:pt x="0" y="232435"/>
                  </a:lnTo>
                  <a:lnTo>
                    <a:pt x="173431" y="220865"/>
                  </a:lnTo>
                  <a:lnTo>
                    <a:pt x="211874" y="218490"/>
                  </a:lnTo>
                  <a:lnTo>
                    <a:pt x="231000" y="216522"/>
                  </a:lnTo>
                  <a:lnTo>
                    <a:pt x="274434" y="207238"/>
                  </a:lnTo>
                  <a:lnTo>
                    <a:pt x="314083" y="189268"/>
                  </a:lnTo>
                  <a:lnTo>
                    <a:pt x="338048" y="173215"/>
                  </a:lnTo>
                  <a:lnTo>
                    <a:pt x="338048" y="167551"/>
                  </a:lnTo>
                  <a:close/>
                </a:path>
                <a:path w="1296035" h="339725">
                  <a:moveTo>
                    <a:pt x="338048" y="145122"/>
                  </a:moveTo>
                  <a:lnTo>
                    <a:pt x="329653" y="151206"/>
                  </a:lnTo>
                  <a:lnTo>
                    <a:pt x="321398" y="155562"/>
                  </a:lnTo>
                  <a:lnTo>
                    <a:pt x="313258" y="159308"/>
                  </a:lnTo>
                  <a:lnTo>
                    <a:pt x="305168" y="163576"/>
                  </a:lnTo>
                  <a:lnTo>
                    <a:pt x="263994" y="181940"/>
                  </a:lnTo>
                  <a:lnTo>
                    <a:pt x="213055" y="190373"/>
                  </a:lnTo>
                  <a:lnTo>
                    <a:pt x="45478" y="198678"/>
                  </a:lnTo>
                  <a:lnTo>
                    <a:pt x="0" y="201079"/>
                  </a:lnTo>
                  <a:lnTo>
                    <a:pt x="0" y="214325"/>
                  </a:lnTo>
                  <a:lnTo>
                    <a:pt x="175145" y="201066"/>
                  </a:lnTo>
                  <a:lnTo>
                    <a:pt x="213804" y="198297"/>
                  </a:lnTo>
                  <a:lnTo>
                    <a:pt x="255651" y="191287"/>
                  </a:lnTo>
                  <a:lnTo>
                    <a:pt x="297764" y="174459"/>
                  </a:lnTo>
                  <a:lnTo>
                    <a:pt x="330403" y="151879"/>
                  </a:lnTo>
                  <a:lnTo>
                    <a:pt x="338048" y="145364"/>
                  </a:lnTo>
                  <a:lnTo>
                    <a:pt x="338048" y="145122"/>
                  </a:lnTo>
                  <a:close/>
                </a:path>
                <a:path w="1296035" h="339725">
                  <a:moveTo>
                    <a:pt x="338048" y="111506"/>
                  </a:moveTo>
                  <a:lnTo>
                    <a:pt x="308902" y="136194"/>
                  </a:lnTo>
                  <a:lnTo>
                    <a:pt x="269836" y="152298"/>
                  </a:lnTo>
                  <a:lnTo>
                    <a:pt x="259676" y="156692"/>
                  </a:lnTo>
                  <a:lnTo>
                    <a:pt x="222110" y="168973"/>
                  </a:lnTo>
                  <a:lnTo>
                    <a:pt x="84912" y="177673"/>
                  </a:lnTo>
                  <a:lnTo>
                    <a:pt x="0" y="183438"/>
                  </a:lnTo>
                  <a:lnTo>
                    <a:pt x="0" y="196723"/>
                  </a:lnTo>
                  <a:lnTo>
                    <a:pt x="153466" y="182803"/>
                  </a:lnTo>
                  <a:lnTo>
                    <a:pt x="208889" y="178346"/>
                  </a:lnTo>
                  <a:lnTo>
                    <a:pt x="247256" y="172351"/>
                  </a:lnTo>
                  <a:lnTo>
                    <a:pt x="289115" y="155879"/>
                  </a:lnTo>
                  <a:lnTo>
                    <a:pt x="328180" y="126174"/>
                  </a:lnTo>
                  <a:lnTo>
                    <a:pt x="338048" y="116205"/>
                  </a:lnTo>
                  <a:lnTo>
                    <a:pt x="338048" y="111506"/>
                  </a:lnTo>
                  <a:close/>
                </a:path>
                <a:path w="1296035" h="339725">
                  <a:moveTo>
                    <a:pt x="338048" y="83642"/>
                  </a:moveTo>
                  <a:lnTo>
                    <a:pt x="307606" y="112674"/>
                  </a:lnTo>
                  <a:lnTo>
                    <a:pt x="269125" y="136740"/>
                  </a:lnTo>
                  <a:lnTo>
                    <a:pt x="199224" y="150482"/>
                  </a:lnTo>
                  <a:lnTo>
                    <a:pt x="0" y="165290"/>
                  </a:lnTo>
                  <a:lnTo>
                    <a:pt x="0" y="178549"/>
                  </a:lnTo>
                  <a:lnTo>
                    <a:pt x="210185" y="158102"/>
                  </a:lnTo>
                  <a:lnTo>
                    <a:pt x="249148" y="150660"/>
                  </a:lnTo>
                  <a:lnTo>
                    <a:pt x="291223" y="131127"/>
                  </a:lnTo>
                  <a:lnTo>
                    <a:pt x="324548" y="103073"/>
                  </a:lnTo>
                  <a:lnTo>
                    <a:pt x="338048" y="88392"/>
                  </a:lnTo>
                  <a:lnTo>
                    <a:pt x="338048" y="83642"/>
                  </a:lnTo>
                  <a:close/>
                </a:path>
                <a:path w="1296035" h="339725">
                  <a:moveTo>
                    <a:pt x="338048" y="55778"/>
                  </a:moveTo>
                  <a:lnTo>
                    <a:pt x="308813" y="87706"/>
                  </a:lnTo>
                  <a:lnTo>
                    <a:pt x="270243" y="114566"/>
                  </a:lnTo>
                  <a:lnTo>
                    <a:pt x="226187" y="127990"/>
                  </a:lnTo>
                  <a:lnTo>
                    <a:pt x="0" y="147688"/>
                  </a:lnTo>
                  <a:lnTo>
                    <a:pt x="0" y="160972"/>
                  </a:lnTo>
                  <a:lnTo>
                    <a:pt x="212801" y="138163"/>
                  </a:lnTo>
                  <a:lnTo>
                    <a:pt x="251777" y="129451"/>
                  </a:lnTo>
                  <a:lnTo>
                    <a:pt x="293243" y="107251"/>
                  </a:lnTo>
                  <a:lnTo>
                    <a:pt x="325297" y="76174"/>
                  </a:lnTo>
                  <a:lnTo>
                    <a:pt x="338048" y="60198"/>
                  </a:lnTo>
                  <a:lnTo>
                    <a:pt x="338048" y="55778"/>
                  </a:lnTo>
                  <a:close/>
                </a:path>
                <a:path w="1296035" h="339725">
                  <a:moveTo>
                    <a:pt x="338048" y="27609"/>
                  </a:moveTo>
                  <a:lnTo>
                    <a:pt x="310527" y="60909"/>
                  </a:lnTo>
                  <a:lnTo>
                    <a:pt x="273164" y="90970"/>
                  </a:lnTo>
                  <a:lnTo>
                    <a:pt x="229400" y="107035"/>
                  </a:lnTo>
                  <a:lnTo>
                    <a:pt x="0" y="130060"/>
                  </a:lnTo>
                  <a:lnTo>
                    <a:pt x="0" y="143383"/>
                  </a:lnTo>
                  <a:lnTo>
                    <a:pt x="136715" y="127012"/>
                  </a:lnTo>
                  <a:lnTo>
                    <a:pt x="207162" y="118859"/>
                  </a:lnTo>
                  <a:lnTo>
                    <a:pt x="216052" y="117665"/>
                  </a:lnTo>
                  <a:lnTo>
                    <a:pt x="255028" y="107315"/>
                  </a:lnTo>
                  <a:lnTo>
                    <a:pt x="295198" y="82575"/>
                  </a:lnTo>
                  <a:lnTo>
                    <a:pt x="325678" y="49339"/>
                  </a:lnTo>
                  <a:lnTo>
                    <a:pt x="338048" y="32499"/>
                  </a:lnTo>
                  <a:lnTo>
                    <a:pt x="338048" y="27609"/>
                  </a:lnTo>
                  <a:close/>
                </a:path>
                <a:path w="1296035" h="339725">
                  <a:moveTo>
                    <a:pt x="338048" y="0"/>
                  </a:moveTo>
                  <a:lnTo>
                    <a:pt x="311759" y="34315"/>
                  </a:lnTo>
                  <a:lnTo>
                    <a:pt x="275031" y="66433"/>
                  </a:lnTo>
                  <a:lnTo>
                    <a:pt x="231546" y="85153"/>
                  </a:lnTo>
                  <a:lnTo>
                    <a:pt x="12" y="112064"/>
                  </a:lnTo>
                  <a:lnTo>
                    <a:pt x="12" y="125387"/>
                  </a:lnTo>
                  <a:lnTo>
                    <a:pt x="209461" y="97878"/>
                  </a:lnTo>
                  <a:lnTo>
                    <a:pt x="257073" y="84099"/>
                  </a:lnTo>
                  <a:lnTo>
                    <a:pt x="297192" y="56388"/>
                  </a:lnTo>
                  <a:lnTo>
                    <a:pt x="326669" y="21958"/>
                  </a:lnTo>
                  <a:lnTo>
                    <a:pt x="338048" y="5359"/>
                  </a:lnTo>
                  <a:lnTo>
                    <a:pt x="338048" y="0"/>
                  </a:lnTo>
                  <a:close/>
                </a:path>
                <a:path w="1296035" h="339725">
                  <a:moveTo>
                    <a:pt x="338061" y="307022"/>
                  </a:moveTo>
                  <a:lnTo>
                    <a:pt x="318770" y="308825"/>
                  </a:lnTo>
                  <a:lnTo>
                    <a:pt x="298716" y="310159"/>
                  </a:lnTo>
                  <a:lnTo>
                    <a:pt x="277749" y="311010"/>
                  </a:lnTo>
                  <a:lnTo>
                    <a:pt x="233921" y="311442"/>
                  </a:lnTo>
                  <a:lnTo>
                    <a:pt x="212077" y="311302"/>
                  </a:lnTo>
                  <a:lnTo>
                    <a:pt x="12" y="307936"/>
                  </a:lnTo>
                  <a:lnTo>
                    <a:pt x="12" y="321157"/>
                  </a:lnTo>
                  <a:lnTo>
                    <a:pt x="168402" y="319735"/>
                  </a:lnTo>
                  <a:lnTo>
                    <a:pt x="255917" y="318071"/>
                  </a:lnTo>
                  <a:lnTo>
                    <a:pt x="298818" y="315734"/>
                  </a:lnTo>
                  <a:lnTo>
                    <a:pt x="338061" y="311619"/>
                  </a:lnTo>
                  <a:lnTo>
                    <a:pt x="338061" y="307022"/>
                  </a:lnTo>
                  <a:close/>
                </a:path>
                <a:path w="1296035" h="339725">
                  <a:moveTo>
                    <a:pt x="1296009" y="135953"/>
                  </a:moveTo>
                  <a:lnTo>
                    <a:pt x="1279105" y="135953"/>
                  </a:lnTo>
                  <a:lnTo>
                    <a:pt x="1279105" y="339242"/>
                  </a:lnTo>
                  <a:lnTo>
                    <a:pt x="1296009" y="339242"/>
                  </a:lnTo>
                  <a:lnTo>
                    <a:pt x="1296009" y="135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1" name="object 36">
              <a:extLst>
                <a:ext uri="{FF2B5EF4-FFF2-40B4-BE49-F238E27FC236}">
                  <a16:creationId xmlns:a16="http://schemas.microsoft.com/office/drawing/2014/main" id="{64426DA5-F3AB-A241-87BB-4E71526C0B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1898" y="10170911"/>
              <a:ext cx="751853" cy="340147"/>
            </a:xfrm>
            <a:prstGeom prst="rect">
              <a:avLst/>
            </a:prstGeom>
          </p:spPr>
        </p:pic>
        <p:sp>
          <p:nvSpPr>
            <p:cNvPr id="12" name="object 37">
              <a:extLst>
                <a:ext uri="{FF2B5EF4-FFF2-40B4-BE49-F238E27FC236}">
                  <a16:creationId xmlns:a16="http://schemas.microsoft.com/office/drawing/2014/main" id="{7E84522D-2FF1-8B44-A0AB-BD3FFD1D0027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" name="object 38">
              <a:extLst>
                <a:ext uri="{FF2B5EF4-FFF2-40B4-BE49-F238E27FC236}">
                  <a16:creationId xmlns:a16="http://schemas.microsoft.com/office/drawing/2014/main" id="{934D37F4-AB02-504D-B7F6-542AC8A64CF9}"/>
                </a:ext>
              </a:extLst>
            </p:cNvPr>
            <p:cNvSpPr/>
            <p:nvPr/>
          </p:nvSpPr>
          <p:spPr>
            <a:xfrm>
              <a:off x="591172" y="10310101"/>
              <a:ext cx="295275" cy="196850"/>
            </a:xfrm>
            <a:custGeom>
              <a:avLst/>
              <a:gdLst/>
              <a:ahLst/>
              <a:cxnLst/>
              <a:rect l="l" t="t" r="r" b="b"/>
              <a:pathLst>
                <a:path w="295275" h="196850">
                  <a:moveTo>
                    <a:pt x="294843" y="0"/>
                  </a:moveTo>
                  <a:lnTo>
                    <a:pt x="0" y="0"/>
                  </a:lnTo>
                  <a:lnTo>
                    <a:pt x="0" y="196811"/>
                  </a:lnTo>
                  <a:lnTo>
                    <a:pt x="294843" y="196811"/>
                  </a:lnTo>
                  <a:lnTo>
                    <a:pt x="294843" y="0"/>
                  </a:lnTo>
                  <a:close/>
                </a:path>
              </a:pathLst>
            </a:custGeom>
            <a:ln w="6502">
              <a:solidFill>
                <a:srgbClr val="FFFF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4" name="object 39">
              <a:extLst>
                <a:ext uri="{FF2B5EF4-FFF2-40B4-BE49-F238E27FC236}">
                  <a16:creationId xmlns:a16="http://schemas.microsoft.com/office/drawing/2014/main" id="{5C0EE564-3A9D-DC4E-814B-268F7AEEB10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9709" y="10327608"/>
              <a:ext cx="158814" cy="158233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510A3FA6-F2AF-E54E-B3B8-09E1821995E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46124" y="5218596"/>
            <a:ext cx="1891118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78" r:id="rId5"/>
    <p:sldLayoutId id="2147483666" r:id="rId6"/>
    <p:sldLayoutId id="2147483667" r:id="rId7"/>
  </p:sldLayoutIdLst>
  <p:txStyles>
    <p:titleStyle>
      <a:lvl1pPr marL="92075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000" b="0" i="0" kern="1200">
          <a:solidFill>
            <a:schemeClr val="bg1"/>
          </a:solidFill>
          <a:latin typeface="EC Square Sans Cond Pro Medium" panose="020B0606000000020004" pitchFamily="34" charset="0"/>
          <a:ea typeface="+mj-ea"/>
          <a:cs typeface="+mj-cs"/>
        </a:defRPr>
      </a:lvl1pPr>
    </p:titleStyle>
    <p:bodyStyle>
      <a:lvl1pPr marL="366713" indent="-2746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1pPr>
      <a:lvl2pPr marL="622300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2pPr>
      <a:lvl3pPr marL="981075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3pPr>
      <a:lvl4pPr marL="124618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4pPr>
      <a:lvl5pPr marL="1511300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visual.ec.europa.eu/en/video/I-215356?&amp;lg=EN/P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21443-1FA1-CA42-A68F-37A21EAF2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346" y="923635"/>
            <a:ext cx="11028218" cy="3383298"/>
          </a:xfrm>
        </p:spPr>
        <p:txBody>
          <a:bodyPr>
            <a:noAutofit/>
          </a:bodyPr>
          <a:lstStyle/>
          <a:p>
            <a:pPr>
              <a:defRPr>
                <a:latin typeface="+mn-lt"/>
              </a:defRPr>
            </a:pPr>
            <a:r>
              <a:rPr lang="pl-PL" sz="4800" dirty="0"/>
              <a:t>P</a:t>
            </a:r>
            <a:r>
              <a:rPr lang="pl-PL" sz="4800" dirty="0" smtClean="0"/>
              <a:t>lan </a:t>
            </a:r>
            <a:r>
              <a:rPr lang="pl-PL" sz="4800" dirty="0"/>
              <a:t>działania </a:t>
            </a:r>
            <a:r>
              <a:rPr lang="pl-PL" sz="4800" dirty="0" smtClean="0"/>
              <a:t>Komisji Europejskiej </a:t>
            </a:r>
            <a:br>
              <a:rPr lang="pl-PL" sz="4800" dirty="0" smtClean="0"/>
            </a:br>
            <a:r>
              <a:rPr lang="pl-PL" sz="4800" dirty="0" smtClean="0"/>
              <a:t>na </a:t>
            </a:r>
            <a:r>
              <a:rPr lang="pl-PL" sz="4800" dirty="0"/>
              <a:t>rzecz pobudzenia </a:t>
            </a:r>
            <a:r>
              <a:rPr lang="pl-PL" sz="4800" dirty="0" smtClean="0"/>
              <a:t>ekonomii społecznej</a:t>
            </a:r>
            <a:br>
              <a:rPr lang="pl-PL" sz="4800" dirty="0" smtClean="0"/>
            </a:br>
            <a:r>
              <a:rPr lang="pl-PL" sz="4800" dirty="0" smtClean="0"/>
              <a:t>i </a:t>
            </a:r>
            <a:r>
              <a:rPr lang="pl-PL" sz="4800" dirty="0"/>
              <a:t>tworzenia miejsc </a:t>
            </a:r>
            <a:r>
              <a:rPr lang="pl-PL" sz="4800" dirty="0" smtClean="0"/>
              <a:t>pracy</a:t>
            </a:r>
            <a:r>
              <a:rPr lang="en-IE" sz="6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/>
            </a:r>
            <a:br>
              <a:rPr lang="en-IE" sz="6000" dirty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sz="6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932" y="5655443"/>
            <a:ext cx="6177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r>
              <a:rPr lang="pl-PL" dirty="0" smtClean="0"/>
              <a:t>Anita Klecha</a:t>
            </a:r>
            <a:r>
              <a:rPr dirty="0" smtClean="0"/>
              <a:t>, </a:t>
            </a:r>
            <a:r>
              <a:rPr lang="pl-PL" dirty="0" smtClean="0"/>
              <a:t>DG EMPL B.5</a:t>
            </a:r>
          </a:p>
        </p:txBody>
      </p:sp>
    </p:spTree>
    <p:extLst>
      <p:ext uri="{BB962C8B-B14F-4D97-AF65-F5344CB8AC3E}">
        <p14:creationId xmlns:p14="http://schemas.microsoft.com/office/powerpoint/2010/main" val="42432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94C3D0-BB99-FB49-B6D0-BBAD9D3F4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2682" y="436005"/>
            <a:ext cx="8987883" cy="4790003"/>
          </a:xfrm>
        </p:spPr>
        <p:txBody>
          <a:bodyPr>
            <a:normAutofit/>
          </a:bodyPr>
          <a:lstStyle/>
          <a:p>
            <a:endParaRPr sz="2700" dirty="0">
              <a:solidFill>
                <a:schemeClr val="accent6">
                  <a:lumMod val="90000"/>
                  <a:lumOff val="10000"/>
                </a:schemeClr>
              </a:solidFill>
              <a:latin typeface="EC Square Sans Cond Pro Medium" panose="020B0606000000020004" pitchFamily="34" charset="0"/>
              <a:ea typeface="+mj-ea"/>
              <a:cs typeface="+mj-cs"/>
            </a:endParaRPr>
          </a:p>
          <a:p>
            <a:endParaRPr sz="27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  <a:ea typeface="+mj-ea"/>
              <a:cs typeface="+mj-cs"/>
            </a:endParaRPr>
          </a:p>
          <a:p>
            <a:pPr algn="ctr"/>
            <a:endParaRPr sz="27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  <a:ea typeface="+mj-ea"/>
              <a:cs typeface="+mj-cs"/>
            </a:endParaRPr>
          </a:p>
          <a:p>
            <a:pPr algn="ctr">
              <a:defRPr sz="3200">
                <a:solidFill>
                  <a:schemeClr val="accent6">
                    <a:lumMod val="90000"/>
                    <a:lumOff val="10000"/>
                  </a:schemeClr>
                </a:solidFill>
                <a:ea typeface="+mj-ea"/>
                <a:cs typeface="Calibri" panose="020F0502020204030204" pitchFamily="34" charset="0"/>
              </a:defRPr>
            </a:pPr>
            <a:r>
              <a:rPr dirty="0" err="1"/>
              <a:t>Dziękujemy</a:t>
            </a:r>
            <a:r>
              <a:rPr dirty="0" smtClean="0"/>
              <a:t>!</a:t>
            </a:r>
            <a:endParaRPr lang="pl-PL" dirty="0" smtClean="0"/>
          </a:p>
          <a:p>
            <a:pPr algn="ctr"/>
            <a:endParaRPr sz="27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  <a:ea typeface="+mj-ea"/>
              <a:cs typeface="Calibri" panose="020F0502020204030204" pitchFamily="34" charset="0"/>
            </a:endParaRPr>
          </a:p>
          <a:p>
            <a:pPr algn="ctr">
              <a:defRPr sz="2700">
                <a:solidFill>
                  <a:schemeClr val="accent6">
                    <a:lumMod val="90000"/>
                    <a:lumOff val="10000"/>
                  </a:schemeClr>
                </a:solidFill>
                <a:ea typeface="+mj-ea"/>
                <a:cs typeface="Calibri" panose="020F0502020204030204" pitchFamily="34" charset="0"/>
              </a:defRPr>
            </a:pPr>
            <a:r>
              <a:rPr dirty="0"/>
              <a:t>ec.europa.eu/social/</a:t>
            </a:r>
            <a:r>
              <a:rPr dirty="0" err="1"/>
              <a:t>socialeconomy</a:t>
            </a:r>
            <a:endParaRPr sz="27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  <a:ea typeface="+mj-ea"/>
              <a:cs typeface="Calibri" panose="020F0502020204030204" pitchFamily="34" charset="0"/>
            </a:endParaRPr>
          </a:p>
          <a:p>
            <a:pPr algn="ctr">
              <a:defRPr sz="2700">
                <a:solidFill>
                  <a:schemeClr val="accent6">
                    <a:lumMod val="90000"/>
                    <a:lumOff val="10000"/>
                  </a:schemeClr>
                </a:solidFill>
                <a:ea typeface="+mj-ea"/>
                <a:cs typeface="Calibri" panose="020F0502020204030204" pitchFamily="34" charset="0"/>
              </a:defRPr>
            </a:pPr>
            <a:r>
              <a:rPr dirty="0"/>
              <a:t>#</a:t>
            </a:r>
            <a:r>
              <a:rPr dirty="0" err="1"/>
              <a:t>SocialEconomy</a:t>
            </a:r>
            <a:r>
              <a:rPr dirty="0"/>
              <a:t> #</a:t>
            </a:r>
            <a:r>
              <a:rPr dirty="0" smtClean="0"/>
              <a:t>SEAP</a:t>
            </a:r>
            <a:endParaRPr lang="pl-PL" dirty="0" smtClean="0"/>
          </a:p>
          <a:p>
            <a:pPr algn="ctr">
              <a:defRPr sz="2700">
                <a:solidFill>
                  <a:schemeClr val="accent6">
                    <a:lumMod val="90000"/>
                    <a:lumOff val="10000"/>
                  </a:schemeClr>
                </a:solidFill>
                <a:ea typeface="+mj-ea"/>
                <a:cs typeface="Calibri" panose="020F0502020204030204" pitchFamily="34" charset="0"/>
              </a:defRPr>
            </a:pPr>
            <a:r>
              <a:rPr lang="en-US" sz="2800" dirty="0">
                <a:solidFill>
                  <a:schemeClr val="accent6">
                    <a:lumMod val="90000"/>
                    <a:lumOff val="10000"/>
                  </a:schemeClr>
                </a:solidFill>
                <a:cs typeface="Calibri" panose="020F0502020204030204" pitchFamily="34" charset="0"/>
                <a:hlinkClick r:id="rId3"/>
              </a:rPr>
              <a:t>https://audiovisual.ec.europa.eu/en/video/I-215356?&amp;lg=EN/PL</a:t>
            </a:r>
            <a:endParaRPr lang="en-US" sz="2800" dirty="0">
              <a:solidFill>
                <a:schemeClr val="accent6">
                  <a:lumMod val="90000"/>
                  <a:lumOff val="10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 sz="2700">
                <a:solidFill>
                  <a:schemeClr val="accent6">
                    <a:lumMod val="90000"/>
                    <a:lumOff val="10000"/>
                  </a:schemeClr>
                </a:solidFill>
                <a:ea typeface="+mj-ea"/>
                <a:cs typeface="Calibri" panose="020F0502020204030204" pitchFamily="34" charset="0"/>
              </a:defRPr>
            </a:pPr>
            <a:endParaRPr sz="2700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213" y="-71438"/>
            <a:ext cx="12544425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4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dirty="0" smtClean="0">
                <a:latin typeface="+mn-lt"/>
              </a:rPr>
              <a:t>Agenda</a:t>
            </a:r>
            <a:endParaRPr lang="pl-PL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24" y="659477"/>
            <a:ext cx="7012532" cy="5454996"/>
          </a:xfrm>
        </p:spPr>
        <p:txBody>
          <a:bodyPr>
            <a:normAutofit/>
          </a:bodyPr>
          <a:lstStyle/>
          <a:p>
            <a:pPr marL="434975" indent="-342900">
              <a:buFont typeface="+mj-lt"/>
              <a:buAutoNum type="arabicPeriod"/>
            </a:pPr>
            <a:endParaRPr lang="en-IE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34975" indent="-342900">
              <a:buFont typeface="+mj-lt"/>
              <a:buAutoNum type="arabicPeriod"/>
            </a:pPr>
            <a:endParaRPr lang="en-IE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34975" indent="-342900">
              <a:buFont typeface="+mj-lt"/>
              <a:buAutoNum type="arabicPeriod"/>
            </a:pPr>
            <a:r>
              <a:rPr lang="en-IE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Informacje</a:t>
            </a:r>
            <a:r>
              <a:rPr lang="en-IE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IE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ogólne</a:t>
            </a:r>
            <a:endParaRPr lang="en-IE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34975" indent="-342900">
              <a:buFont typeface="+mj-lt"/>
              <a:buAutoNum type="arabicPeriod"/>
            </a:pPr>
            <a:r>
              <a:rPr lang="pl-PL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Czym </a:t>
            </a:r>
            <a:r>
              <a:rPr lang="pl-PL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jest Ekonomia Społeczna </a:t>
            </a:r>
          </a:p>
          <a:p>
            <a:pPr marL="434975" indent="-342900">
              <a:buFont typeface="+mj-lt"/>
              <a:buAutoNum type="arabicPeriod"/>
            </a:pPr>
            <a:r>
              <a:rPr lang="pl-PL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Dlaczego powstał Plan </a:t>
            </a:r>
          </a:p>
          <a:p>
            <a:pPr marL="434975" indent="-342900">
              <a:buFont typeface="+mj-lt"/>
              <a:buAutoNum type="arabicPeriod"/>
            </a:pPr>
            <a:r>
              <a:rPr lang="pl-PL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Kluczowe obszary działań </a:t>
            </a:r>
          </a:p>
          <a:p>
            <a:pPr marL="434975" indent="-342900">
              <a:buFont typeface="+mj-lt"/>
              <a:buAutoNum type="arabicPeriod"/>
            </a:pPr>
            <a:r>
              <a:rPr lang="pl-PL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Planowane działania Komisji </a:t>
            </a:r>
            <a:r>
              <a:rPr lang="pl-PL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Europejskiej</a:t>
            </a:r>
          </a:p>
          <a:p>
            <a:pPr marL="434975" indent="-342900">
              <a:buFont typeface="+mj-lt"/>
              <a:buAutoNum type="arabicPeriod"/>
            </a:pPr>
            <a:r>
              <a:rPr lang="pl-PL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Co dalej  </a:t>
            </a:r>
            <a:endParaRPr lang="en-IE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34975" indent="-342900">
              <a:buFont typeface="+mj-lt"/>
              <a:buAutoNum type="arabicPeriod"/>
            </a:pPr>
            <a:endParaRPr lang="en-IE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34975" indent="-342900">
              <a:buFont typeface="+mj-lt"/>
              <a:buAutoNum type="arabicPeriod"/>
            </a:pPr>
            <a:endParaRPr lang="en-IE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31" y="191193"/>
            <a:ext cx="10415096" cy="106218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en-IE" sz="4000" dirty="0" smtClean="0">
                <a:latin typeface="+mn-lt"/>
              </a:rPr>
              <a:t/>
            </a:r>
            <a:br>
              <a:rPr lang="en-IE" sz="4000" dirty="0" smtClean="0">
                <a:latin typeface="+mn-lt"/>
              </a:rPr>
            </a:br>
            <a:r>
              <a:rPr lang="en-IE" sz="4000" dirty="0" smtClean="0">
                <a:latin typeface="+mn-lt"/>
              </a:rPr>
              <a:t>1. </a:t>
            </a:r>
            <a:r>
              <a:rPr lang="en-IE" sz="4000" dirty="0" err="1" smtClean="0">
                <a:latin typeface="+mn-lt"/>
              </a:rPr>
              <a:t>Informacje</a:t>
            </a:r>
            <a:r>
              <a:rPr lang="en-IE" sz="4000" dirty="0" smtClean="0">
                <a:latin typeface="+mn-lt"/>
              </a:rPr>
              <a:t> </a:t>
            </a:r>
            <a:r>
              <a:rPr lang="en-IE" sz="4000" dirty="0" err="1">
                <a:latin typeface="+mn-lt"/>
              </a:rPr>
              <a:t>ogólne</a:t>
            </a:r>
            <a:r>
              <a:rPr lang="en-IE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/>
            </a:r>
            <a:br>
              <a:rPr lang="en-IE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486" y="1145309"/>
            <a:ext cx="10488987" cy="486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2000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sz="2000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Opracowany na podstawie inicjatywy Komisji na rzecz przedsiębiorczości społecznej z 2011 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pl-PL" sz="2000" b="1" dirty="0" smtClean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sz="2000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pl-PL" sz="2000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000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pomoc europejskiej ekonomii społecznej w rozkwicie i zwiększenie </a:t>
            </a:r>
            <a:r>
              <a:rPr lang="pl-PL" sz="2000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jej </a:t>
            </a:r>
            <a:r>
              <a:rPr lang="pl-PL" sz="2000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oddziaływania społecznego</a:t>
            </a:r>
            <a:endParaRPr lang="en-US" sz="2000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000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wykorzystanie </a:t>
            </a:r>
            <a:r>
              <a:rPr lang="pl-PL" sz="2000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jej potencjału gospodarczego i potencjału w zakresie tworzenia miejsc </a:t>
            </a:r>
            <a:r>
              <a:rPr lang="pl-PL" sz="2000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pracy</a:t>
            </a:r>
            <a:r>
              <a:rPr lang="en-US" sz="2000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2000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także jej wkładu w sprawiedliwą odbudowę sprzyjającą włączeniu społecznemu oraz w transformację ekologiczną i </a:t>
            </a:r>
            <a:r>
              <a:rPr lang="pl-PL" sz="2000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cyfrową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2000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sz="2000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Zasada </a:t>
            </a:r>
            <a:r>
              <a:rPr lang="pl-PL" sz="2000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partnerstwa przy opracowaniu i wdrażaniu </a:t>
            </a:r>
            <a:endParaRPr lang="pl-PL" sz="2000" b="1" dirty="0" smtClean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sz="2000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900A-D94D-4B45-96FE-7AE716B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5" y="238540"/>
            <a:ext cx="8581298" cy="503935"/>
          </a:xfrm>
        </p:spPr>
        <p:txBody>
          <a:bodyPr>
            <a:noAutofit/>
          </a:bodyPr>
          <a:lstStyle/>
          <a:p>
            <a:pPr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IE" dirty="0" smtClean="0"/>
              <a:t>2. </a:t>
            </a:r>
            <a:r>
              <a:rPr dirty="0" err="1" smtClean="0"/>
              <a:t>Zdefiniowanie</a:t>
            </a:r>
            <a:r>
              <a:rPr dirty="0" smtClean="0"/>
              <a:t> </a:t>
            </a:r>
            <a:r>
              <a:rPr lang="pl-PL" dirty="0" smtClean="0"/>
              <a:t>ekonomii</a:t>
            </a:r>
            <a:r>
              <a:rPr dirty="0" smtClean="0"/>
              <a:t> </a:t>
            </a:r>
            <a:r>
              <a:rPr dirty="0" err="1" smtClean="0"/>
              <a:t>społecznej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890984"/>
              </p:ext>
            </p:extLst>
          </p:nvPr>
        </p:nvGraphicFramePr>
        <p:xfrm>
          <a:off x="428558" y="1082643"/>
          <a:ext cx="5445769" cy="510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02483" y="1066159"/>
            <a:ext cx="4887552" cy="132343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b="1" dirty="0" err="1">
                <a:solidFill>
                  <a:schemeClr val="accent5"/>
                </a:solidFill>
              </a:rPr>
              <a:t>Rodzaje</a:t>
            </a:r>
            <a:r>
              <a:rPr b="1" dirty="0">
                <a:solidFill>
                  <a:schemeClr val="accent5"/>
                </a:solidFill>
              </a:rPr>
              <a:t> </a:t>
            </a:r>
            <a:r>
              <a:rPr b="1" dirty="0" err="1">
                <a:solidFill>
                  <a:schemeClr val="accent5"/>
                </a:solidFill>
              </a:rPr>
              <a:t>organizacji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przedsiębiorstwa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4">
                    <a:lumMod val="50000"/>
                  </a:schemeClr>
                </a:solidFill>
              </a:rPr>
              <a:t>społeczne</a:t>
            </a:r>
            <a:r>
              <a:rPr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sz="2000" dirty="0" err="1">
                <a:solidFill>
                  <a:schemeClr val="accent4">
                    <a:lumMod val="50000"/>
                  </a:schemeClr>
                </a:solidFill>
              </a:rPr>
              <a:t>spółdzielnie</a:t>
            </a:r>
            <a:r>
              <a:rPr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sz="2000" dirty="0" err="1">
                <a:solidFill>
                  <a:schemeClr val="accent4">
                    <a:lumMod val="50000"/>
                  </a:schemeClr>
                </a:solidFill>
              </a:rPr>
              <a:t>stowarzyszenia</a:t>
            </a:r>
            <a:r>
              <a:rPr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towarzystwa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ubezpieczeń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wzajemnych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4">
                    <a:lumMod val="50000"/>
                  </a:schemeClr>
                </a:solidFill>
              </a:rPr>
              <a:t>fundacje</a:t>
            </a:r>
            <a:endParaRPr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372" y="2585040"/>
            <a:ext cx="4813663" cy="286232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defRPr sz="2000"/>
            </a:pPr>
            <a:r>
              <a:rPr lang="pl-PL" b="1" dirty="0">
                <a:solidFill>
                  <a:srgbClr val="7030A0"/>
                </a:solidFill>
              </a:rPr>
              <a:t>S</a:t>
            </a:r>
            <a:r>
              <a:rPr b="1" dirty="0" err="1" smtClean="0">
                <a:solidFill>
                  <a:srgbClr val="7030A0"/>
                </a:solidFill>
              </a:rPr>
              <a:t>ektor</a:t>
            </a:r>
            <a:r>
              <a:rPr lang="pl-PL" b="1" dirty="0" smtClean="0">
                <a:solidFill>
                  <a:srgbClr val="7030A0"/>
                </a:solidFill>
              </a:rPr>
              <a:t>y</a:t>
            </a:r>
            <a:r>
              <a:rPr b="1" dirty="0" smtClean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gospodarki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rolnictwo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leśnictwo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rybołówstwo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budownictwo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energia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klimat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recykling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4">
                    <a:lumMod val="50000"/>
                  </a:schemeClr>
                </a:solidFill>
              </a:rPr>
              <a:t>gospodarowanie</a:t>
            </a:r>
            <a:r>
              <a:rPr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odpadami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handel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hurtowy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detaliczny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informacja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komunikacja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działalność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finansowa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ubezpieczeniowa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edukacja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opieka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zdrowotna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pomoc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społeczna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hotelarstwo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turystyka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sztuka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kultura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 media...</a:t>
            </a:r>
            <a:endParaRPr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381" y="1369865"/>
            <a:ext cx="1902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chemeClr val="accent1"/>
                </a:solidFill>
              </a:defRPr>
            </a:pPr>
            <a:r>
              <a:rPr lang="pl-PL" dirty="0" smtClean="0"/>
              <a:t>Główne </a:t>
            </a:r>
            <a:r>
              <a:rPr lang="pl-PL" dirty="0"/>
              <a:t>c</a:t>
            </a:r>
            <a:r>
              <a:rPr dirty="0" err="1" smtClean="0"/>
              <a:t>echy</a:t>
            </a:r>
            <a:r>
              <a:rPr dirty="0" smtClean="0"/>
              <a:t> </a:t>
            </a:r>
            <a:endParaRPr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900A-D94D-4B45-96FE-7AE716B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69" y="285075"/>
            <a:ext cx="10812260" cy="503935"/>
          </a:xfrm>
        </p:spPr>
        <p:txBody>
          <a:bodyPr>
            <a:noAutofit/>
          </a:bodyPr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IE" sz="3600" dirty="0" smtClean="0"/>
              <a:t>3. </a:t>
            </a:r>
            <a:r>
              <a:rPr sz="3600" dirty="0" err="1" smtClean="0"/>
              <a:t>Dlaczego</a:t>
            </a:r>
            <a:r>
              <a:rPr sz="3600" dirty="0" smtClean="0"/>
              <a:t> </a:t>
            </a:r>
            <a:r>
              <a:rPr sz="3600" dirty="0"/>
              <a:t>plan </a:t>
            </a:r>
            <a:r>
              <a:rPr sz="3600" dirty="0" err="1"/>
              <a:t>działania</a:t>
            </a:r>
            <a:r>
              <a:rPr sz="3600" dirty="0"/>
              <a:t> </a:t>
            </a:r>
            <a:r>
              <a:rPr sz="3600" dirty="0" err="1"/>
              <a:t>na</a:t>
            </a:r>
            <a:r>
              <a:rPr sz="3600" dirty="0"/>
              <a:t> </a:t>
            </a:r>
            <a:r>
              <a:rPr sz="3600" dirty="0" err="1"/>
              <a:t>rzecz</a:t>
            </a:r>
            <a:r>
              <a:rPr sz="3600" dirty="0"/>
              <a:t> </a:t>
            </a:r>
            <a:r>
              <a:rPr lang="pl-PL" sz="3600" dirty="0" smtClean="0"/>
              <a:t>ekonomii</a:t>
            </a:r>
            <a:r>
              <a:rPr sz="3600" dirty="0" smtClean="0"/>
              <a:t> </a:t>
            </a:r>
            <a:r>
              <a:rPr sz="3600" dirty="0" err="1"/>
              <a:t>społecznej</a:t>
            </a:r>
            <a:r>
              <a:rPr sz="3600" dirty="0"/>
              <a:t>?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8769" y="1243454"/>
            <a:ext cx="2483352" cy="2280606"/>
          </a:xfrm>
          <a:prstGeom prst="ellipse">
            <a:avLst/>
          </a:prstGeom>
          <a:solidFill>
            <a:srgbClr val="33C3B0"/>
          </a:solidFill>
          <a:ln>
            <a:solidFill>
              <a:srgbClr val="33C3B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l-PL" sz="3600" b="1" dirty="0" smtClean="0">
                <a:latin typeface="Arial Black" panose="020B0A04020102020204" pitchFamily="34" charset="0"/>
              </a:rPr>
              <a:t>2.8</a:t>
            </a:r>
            <a:r>
              <a:rPr lang="pl-PL" sz="3600" b="1" dirty="0" smtClean="0"/>
              <a:t> </a:t>
            </a:r>
          </a:p>
          <a:p>
            <a:pPr algn="ctr"/>
            <a:r>
              <a:rPr lang="pl-PL" b="1" dirty="0"/>
              <a:t>m</a:t>
            </a:r>
            <a:r>
              <a:rPr lang="pl-PL" b="1" dirty="0" smtClean="0"/>
              <a:t>iliona podmiotów </a:t>
            </a:r>
          </a:p>
          <a:p>
            <a:pPr algn="ctr"/>
            <a:r>
              <a:rPr lang="pl-PL" b="1" dirty="0" smtClean="0"/>
              <a:t>w Europie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10085" y="1114451"/>
            <a:ext cx="2549513" cy="2409609"/>
          </a:xfrm>
          <a:prstGeom prst="ellipse">
            <a:avLst/>
          </a:prstGeom>
          <a:solidFill>
            <a:srgbClr val="F7B153"/>
          </a:solidFill>
          <a:ln>
            <a:solidFill>
              <a:srgbClr val="F7B15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l-PL" sz="2000" b="1" dirty="0" smtClean="0"/>
              <a:t>Ponad</a:t>
            </a:r>
            <a:r>
              <a:rPr lang="pl-PL" sz="3600" b="1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l-PL" sz="3600" b="1" dirty="0" smtClean="0">
                <a:latin typeface="Arial Black" panose="020B0A04020102020204" pitchFamily="34" charset="0"/>
              </a:rPr>
              <a:t>13 </a:t>
            </a:r>
            <a:r>
              <a:rPr lang="pl-PL" b="1" dirty="0" smtClean="0"/>
              <a:t>milionów płatnych</a:t>
            </a:r>
          </a:p>
          <a:p>
            <a:pPr algn="ctr"/>
            <a:r>
              <a:rPr lang="pl-PL" b="1" dirty="0" smtClean="0"/>
              <a:t> </a:t>
            </a:r>
            <a:r>
              <a:rPr lang="pl-PL" b="1" dirty="0"/>
              <a:t>miejsc pracy 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837562" y="1114451"/>
            <a:ext cx="2568663" cy="2437318"/>
          </a:xfrm>
          <a:prstGeom prst="ellipse">
            <a:avLst/>
          </a:prstGeom>
          <a:solidFill>
            <a:srgbClr val="DC4851"/>
          </a:solidFill>
          <a:ln>
            <a:solidFill>
              <a:srgbClr val="DC485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l-PL" sz="3600" dirty="0" smtClean="0">
                <a:latin typeface="Arial Black" panose="020B0A04020102020204" pitchFamily="34" charset="0"/>
              </a:rPr>
              <a:t>6.3% </a:t>
            </a:r>
          </a:p>
          <a:p>
            <a:pPr algn="ctr"/>
            <a:r>
              <a:rPr lang="pl-PL" sz="2000" b="1" dirty="0" smtClean="0"/>
              <a:t>miejsc pracy </a:t>
            </a:r>
          </a:p>
          <a:p>
            <a:pPr algn="ctr"/>
            <a:r>
              <a:rPr lang="pl-PL" sz="2000" b="1" dirty="0" smtClean="0"/>
              <a:t>w UE 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8573353" y="1128305"/>
            <a:ext cx="2652147" cy="2409609"/>
          </a:xfrm>
          <a:prstGeom prst="ellipse">
            <a:avLst/>
          </a:prstGeom>
          <a:solidFill>
            <a:srgbClr val="6165A7"/>
          </a:solidFill>
          <a:ln>
            <a:solidFill>
              <a:srgbClr val="6165A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l-PL" sz="2000" b="1" dirty="0"/>
              <a:t>P</a:t>
            </a:r>
            <a:r>
              <a:rPr lang="pl-PL" sz="2000" b="1" dirty="0" smtClean="0"/>
              <a:t>omiędzy</a:t>
            </a:r>
          </a:p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0.6 – 9.9%</a:t>
            </a:r>
            <a:endParaRPr lang="en-IE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 </a:t>
            </a:r>
            <a:r>
              <a:rPr lang="pl-PL" sz="2000" b="1" dirty="0" smtClean="0"/>
              <a:t>miejsc </a:t>
            </a:r>
            <a:r>
              <a:rPr lang="pl-PL" sz="2000" b="1" dirty="0"/>
              <a:t>pracy </a:t>
            </a:r>
            <a:endParaRPr lang="pl-PL" sz="2000" b="1" dirty="0" smtClean="0"/>
          </a:p>
          <a:p>
            <a:pPr algn="ctr"/>
            <a:r>
              <a:rPr lang="pl-PL" sz="2000" b="1" dirty="0" smtClean="0"/>
              <a:t>w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krajach</a:t>
            </a:r>
            <a:r>
              <a:rPr lang="pl-PL" sz="2000" b="1" dirty="0" smtClean="0"/>
              <a:t> UE</a:t>
            </a:r>
          </a:p>
          <a:p>
            <a:pPr algn="ctr"/>
            <a:r>
              <a:rPr lang="pl-PL" sz="2000" b="1" dirty="0" smtClean="0"/>
              <a:t>PL: 2.3%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9405" y="3829423"/>
            <a:ext cx="114363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rPr dirty="0" err="1"/>
              <a:t>Istotny</a:t>
            </a:r>
            <a:r>
              <a:rPr dirty="0"/>
              <a:t> </a:t>
            </a:r>
            <a:r>
              <a:rPr dirty="0" err="1"/>
              <a:t>wkład</a:t>
            </a:r>
            <a:r>
              <a:rPr dirty="0"/>
              <a:t> w </a:t>
            </a:r>
            <a:r>
              <a:rPr dirty="0" err="1"/>
              <a:t>tworzenie</a:t>
            </a:r>
            <a:r>
              <a:rPr dirty="0"/>
              <a:t> </a:t>
            </a:r>
            <a:r>
              <a:rPr dirty="0" err="1"/>
              <a:t>miejsc</a:t>
            </a:r>
            <a:r>
              <a:rPr dirty="0"/>
              <a:t> </a:t>
            </a:r>
            <a:r>
              <a:rPr dirty="0" err="1"/>
              <a:t>pracy</a:t>
            </a:r>
            <a:r>
              <a:rPr dirty="0"/>
              <a:t>, </a:t>
            </a:r>
            <a:r>
              <a:rPr dirty="0" err="1"/>
              <a:t>integrację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rynku</a:t>
            </a:r>
            <a:r>
              <a:rPr dirty="0"/>
              <a:t> </a:t>
            </a:r>
            <a:r>
              <a:rPr dirty="0" err="1"/>
              <a:t>pracy</a:t>
            </a:r>
            <a:r>
              <a:rPr dirty="0"/>
              <a:t>, </a:t>
            </a:r>
            <a:r>
              <a:rPr dirty="0" err="1"/>
              <a:t>włączenie</a:t>
            </a:r>
            <a:r>
              <a:rPr dirty="0"/>
              <a:t> </a:t>
            </a:r>
            <a:r>
              <a:rPr dirty="0" err="1"/>
              <a:t>społeczne</a:t>
            </a:r>
            <a:r>
              <a:rPr dirty="0"/>
              <a:t>, </a:t>
            </a:r>
            <a:r>
              <a:rPr dirty="0" err="1"/>
              <a:t>wysokiej</a:t>
            </a:r>
            <a:r>
              <a:rPr dirty="0"/>
              <a:t> </a:t>
            </a:r>
            <a:r>
              <a:rPr dirty="0" err="1"/>
              <a:t>jakości</a:t>
            </a:r>
            <a:r>
              <a:rPr dirty="0"/>
              <a:t> </a:t>
            </a:r>
            <a:r>
              <a:rPr dirty="0" err="1"/>
              <a:t>usługi</a:t>
            </a:r>
            <a:r>
              <a:rPr dirty="0"/>
              <a:t> </a:t>
            </a:r>
            <a:r>
              <a:rPr dirty="0" err="1"/>
              <a:t>społeczne</a:t>
            </a:r>
            <a:r>
              <a:rPr dirty="0"/>
              <a:t>, </a:t>
            </a:r>
            <a:r>
              <a:rPr dirty="0" err="1"/>
              <a:t>zrównoważony</a:t>
            </a:r>
            <a:r>
              <a:rPr dirty="0"/>
              <a:t> </a:t>
            </a:r>
            <a:r>
              <a:rPr dirty="0" err="1"/>
              <a:t>rozwój</a:t>
            </a:r>
            <a:r>
              <a:rPr dirty="0"/>
              <a:t> </a:t>
            </a:r>
            <a:r>
              <a:rPr dirty="0" err="1"/>
              <a:t>oraz</a:t>
            </a:r>
            <a:r>
              <a:rPr dirty="0"/>
              <a:t> </a:t>
            </a:r>
            <a:r>
              <a:rPr dirty="0" err="1"/>
              <a:t>transformację</a:t>
            </a:r>
            <a:r>
              <a:rPr dirty="0"/>
              <a:t> </a:t>
            </a:r>
            <a:r>
              <a:rPr dirty="0" err="1"/>
              <a:t>ekologiczną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cyfrową</a:t>
            </a:r>
            <a:r>
              <a:rPr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rPr dirty="0" err="1"/>
              <a:t>Istotny</a:t>
            </a:r>
            <a:r>
              <a:rPr dirty="0"/>
              <a:t> </a:t>
            </a:r>
            <a:r>
              <a:rPr dirty="0" err="1"/>
              <a:t>wkład</a:t>
            </a:r>
            <a:r>
              <a:rPr dirty="0"/>
              <a:t> we </a:t>
            </a:r>
            <a:r>
              <a:rPr dirty="0" err="1"/>
              <a:t>wdrażanie</a:t>
            </a:r>
            <a:r>
              <a:rPr dirty="0"/>
              <a:t> </a:t>
            </a:r>
            <a:r>
              <a:rPr lang="en-US" dirty="0" err="1" smtClean="0"/>
              <a:t>Europejskiego</a:t>
            </a:r>
            <a:r>
              <a:rPr lang="en-US" dirty="0" smtClean="0"/>
              <a:t> </a:t>
            </a:r>
            <a:r>
              <a:rPr lang="en-US" dirty="0" err="1" smtClean="0"/>
              <a:t>Filaru</a:t>
            </a:r>
            <a:r>
              <a:rPr lang="en-US" dirty="0" smtClean="0"/>
              <a:t> </a:t>
            </a:r>
            <a:r>
              <a:rPr lang="en-US" dirty="0" err="1"/>
              <a:t>Praw</a:t>
            </a:r>
            <a:r>
              <a:rPr lang="en-US" dirty="0"/>
              <a:t> </a:t>
            </a:r>
            <a:r>
              <a:rPr lang="en-US" dirty="0" err="1" smtClean="0"/>
              <a:t>Socjalnych</a:t>
            </a:r>
            <a:r>
              <a:rPr lang="en-US" dirty="0" smtClean="0"/>
              <a:t> 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/>
              <a:t>głównych</a:t>
            </a:r>
            <a:r>
              <a:rPr dirty="0"/>
              <a:t> </a:t>
            </a:r>
            <a:r>
              <a:rPr dirty="0" err="1"/>
              <a:t>celów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2030 r</a:t>
            </a:r>
            <a:r>
              <a:rPr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rPr dirty="0" smtClean="0"/>
              <a:t>... ale </a:t>
            </a:r>
            <a:r>
              <a:rPr dirty="0" err="1" smtClean="0"/>
              <a:t>nierównomierny</a:t>
            </a:r>
            <a:r>
              <a:rPr dirty="0" smtClean="0"/>
              <a:t> </a:t>
            </a:r>
            <a:r>
              <a:rPr dirty="0" err="1" smtClean="0"/>
              <a:t>rozwój</a:t>
            </a:r>
            <a:r>
              <a:rPr dirty="0" smtClean="0"/>
              <a:t> w </a:t>
            </a:r>
            <a:r>
              <a:rPr lang="en-IE" dirty="0" err="1" smtClean="0"/>
              <a:t>Europie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endParaRPr lang="pl-PL" dirty="0" smtClean="0"/>
          </a:p>
          <a:p>
            <a:pPr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rPr lang="pl-PL" dirty="0" smtClean="0"/>
              <a:t>GUS „</a:t>
            </a:r>
            <a:r>
              <a:rPr lang="pl-PL" i="1" dirty="0" smtClean="0"/>
              <a:t>Rachunek </a:t>
            </a:r>
            <a:r>
              <a:rPr lang="pl-PL" i="1" dirty="0"/>
              <a:t>satelitarny gospodarki społecznej dla Polski za 2018 r</a:t>
            </a:r>
            <a:r>
              <a:rPr lang="pl-PL" dirty="0" smtClean="0"/>
              <a:t>.”: </a:t>
            </a:r>
            <a:r>
              <a:rPr lang="pl-PL" dirty="0"/>
              <a:t>0.96% </a:t>
            </a:r>
            <a:r>
              <a:rPr lang="pl-PL" dirty="0" smtClean="0"/>
              <a:t>- udział gospodarki społecznej w PKB</a:t>
            </a:r>
            <a:endParaRPr dirty="0" smtClean="0"/>
          </a:p>
          <a:p>
            <a:endParaRPr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defRPr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r>
              <a:rPr dirty="0"/>
              <a:t>									</a:t>
            </a:r>
            <a:endParaRPr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77" y="367849"/>
            <a:ext cx="11264841" cy="503935"/>
          </a:xfrm>
        </p:spPr>
        <p:txBody>
          <a:bodyPr>
            <a:noAutofit/>
          </a:bodyPr>
          <a:lstStyle/>
          <a:p>
            <a:r>
              <a:rPr lang="pl-PL" sz="3600" dirty="0">
                <a:latin typeface="+mn-lt"/>
              </a:rPr>
              <a:t>3. Dlaczego plan działania na rzecz ekonomii społecznej?</a:t>
            </a:r>
            <a:endParaRPr lang="pl-PL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5" y="1390315"/>
            <a:ext cx="11310282" cy="4873105"/>
          </a:xfrm>
        </p:spPr>
        <p:txBody>
          <a:bodyPr>
            <a:normAutofit/>
          </a:bodyPr>
          <a:lstStyle/>
          <a:p>
            <a:pPr algn="just"/>
            <a:endParaRPr lang="pl-PL" sz="28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n-IE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</a:t>
            </a:r>
            <a:r>
              <a:rPr lang="pl-PL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odwójn</a:t>
            </a:r>
            <a:r>
              <a:rPr lang="en-IE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a</a:t>
            </a:r>
            <a:r>
              <a:rPr lang="en-IE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rol</a:t>
            </a:r>
            <a:r>
              <a:rPr lang="en-IE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a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sektora ekonomii społecznej: beneficjent ale 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przede wszystkim </a:t>
            </a:r>
            <a:r>
              <a:rPr lang="pl-PL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potencjalny dostawca 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usług i innowacji </a:t>
            </a:r>
            <a:r>
              <a:rPr lang="pl-PL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społecznych 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i nie tylko</a:t>
            </a:r>
          </a:p>
          <a:p>
            <a:pPr algn="just"/>
            <a:r>
              <a:rPr lang="en-IE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R</a:t>
            </a:r>
            <a:r>
              <a:rPr lang="pl-PL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ole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sektora w transformacji </a:t>
            </a:r>
            <a:r>
              <a:rPr lang="pl-PL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systemu usług społecznych – z instytucjonalnego do 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środowiskowego</a:t>
            </a:r>
            <a:endParaRPr lang="pl-PL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Transwersalny/</a:t>
            </a:r>
            <a:r>
              <a:rPr lang="pl-PL" sz="28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choryzontalny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charakter ekonomii społecznej: potrzeba koncentracji i budowy zdolności sektora i struktur wsparcia w wybranych </a:t>
            </a:r>
            <a:r>
              <a:rPr lang="pl-PL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obszarach (potrzeby lokalne, regionalne)</a:t>
            </a:r>
            <a:endParaRPr lang="en-US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547838"/>
              </p:ext>
            </p:extLst>
          </p:nvPr>
        </p:nvGraphicFramePr>
        <p:xfrm>
          <a:off x="1273387" y="1362075"/>
          <a:ext cx="9502986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3764900A-D94D-4B45-96FE-7AE716B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841" y="737658"/>
            <a:ext cx="12835023" cy="503935"/>
          </a:xfrm>
        </p:spPr>
        <p:txBody>
          <a:bodyPr>
            <a:noAutofit/>
          </a:bodyPr>
          <a:lstStyle/>
          <a:p>
            <a:pPr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pl-PL" sz="3800" dirty="0" smtClean="0"/>
              <a:t> </a:t>
            </a:r>
            <a:r>
              <a:rPr lang="en-IE" sz="3800" dirty="0" smtClean="0"/>
              <a:t>4. </a:t>
            </a:r>
            <a:r>
              <a:rPr sz="3800" dirty="0" err="1" smtClean="0"/>
              <a:t>Kluczowe</a:t>
            </a:r>
            <a:r>
              <a:rPr sz="3800" dirty="0" smtClean="0"/>
              <a:t> </a:t>
            </a:r>
            <a:r>
              <a:rPr sz="3800" dirty="0" err="1">
                <a:latin typeface="Calibri" panose="020F0502020204030204" pitchFamily="34" charset="0"/>
                <a:cs typeface="Calibri" panose="020F0502020204030204" pitchFamily="34" charset="0"/>
              </a:rPr>
              <a:t>obszary</a:t>
            </a:r>
            <a:r>
              <a:rPr lang="pl-PL" sz="3800" dirty="0">
                <a:latin typeface="Calibri" panose="020F0502020204030204" pitchFamily="34" charset="0"/>
                <a:cs typeface="Calibri" panose="020F0502020204030204" pitchFamily="34" charset="0"/>
              </a:rPr>
              <a:t> działań </a:t>
            </a:r>
            <a:r>
              <a:rPr lang="pl-PL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/>
            </a:r>
            <a:br>
              <a:rPr lang="pl-PL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IE" dirty="0" smtClean="0"/>
              <a:t>5. </a:t>
            </a:r>
            <a:r>
              <a:rPr dirty="0" err="1" smtClean="0"/>
              <a:t>Działania</a:t>
            </a:r>
            <a:r>
              <a:rPr dirty="0" smtClean="0"/>
              <a:t> </a:t>
            </a:r>
            <a:r>
              <a:rPr lang="pl-PL" dirty="0" smtClean="0"/>
              <a:t>Komisji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46" y="1652386"/>
            <a:ext cx="5181600" cy="4704080"/>
          </a:xfrm>
        </p:spPr>
        <p:txBody>
          <a:bodyPr>
            <a:normAutofit/>
          </a:bodyPr>
          <a:lstStyle/>
          <a:p>
            <a:pPr>
              <a:buFontTx/>
              <a:buChar char="-"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</a:defRPr>
            </a:pPr>
            <a:endParaRPr sz="2800" dirty="0" smtClean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endParaRPr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lvl="1"/>
            <a:endParaRPr sz="2400" i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lvl="1"/>
            <a:endParaRPr sz="2400" i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54205" y="1364211"/>
            <a:ext cx="3856922" cy="4704080"/>
          </a:xfrm>
          <a:solidFill>
            <a:srgbClr val="F7B153"/>
          </a:solidFill>
          <a:ln>
            <a:solidFill>
              <a:srgbClr val="F7B153"/>
            </a:solidFill>
          </a:ln>
        </p:spPr>
        <p:txBody>
          <a:bodyPr/>
          <a:lstStyle/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Portal </a:t>
            </a:r>
            <a:r>
              <a:rPr lang="pl-PL" b="1" dirty="0">
                <a:solidFill>
                  <a:schemeClr val="bg1"/>
                </a:solidFill>
              </a:rPr>
              <a:t>internetowy dotyczący </a:t>
            </a:r>
            <a:r>
              <a:rPr lang="pl-PL" b="1" dirty="0" smtClean="0">
                <a:solidFill>
                  <a:schemeClr val="bg1"/>
                </a:solidFill>
              </a:rPr>
              <a:t>ekonomii społecznej </a:t>
            </a:r>
            <a:r>
              <a:rPr lang="pl-PL" i="1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2023</a:t>
            </a:r>
            <a:r>
              <a:rPr lang="pl-PL" i="1" dirty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Nowe </a:t>
            </a:r>
            <a:r>
              <a:rPr lang="pl-PL" b="1" dirty="0">
                <a:solidFill>
                  <a:schemeClr val="bg1"/>
                </a:solidFill>
              </a:rPr>
              <a:t>produkty finansowe w ramach Programu </a:t>
            </a:r>
            <a:r>
              <a:rPr lang="pl-PL" b="1" dirty="0" err="1">
                <a:solidFill>
                  <a:schemeClr val="bg1"/>
                </a:solidFill>
              </a:rPr>
              <a:t>InvestEU</a:t>
            </a:r>
            <a:r>
              <a:rPr lang="pl-PL" b="1" dirty="0">
                <a:solidFill>
                  <a:schemeClr val="bg1"/>
                </a:solidFill>
              </a:rPr>
              <a:t> i </a:t>
            </a:r>
            <a:r>
              <a:rPr lang="pl-PL" b="1" dirty="0" smtClean="0">
                <a:solidFill>
                  <a:schemeClr val="bg1"/>
                </a:solidFill>
              </a:rPr>
              <a:t>poprawa dostęp </a:t>
            </a:r>
            <a:r>
              <a:rPr lang="pl-PL" b="1" dirty="0">
                <a:solidFill>
                  <a:schemeClr val="bg1"/>
                </a:solidFill>
              </a:rPr>
              <a:t>do finansowania 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i="1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2022</a:t>
            </a:r>
            <a:r>
              <a:rPr lang="pl-PL" i="1" dirty="0" smtClean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Europejskie Centrum Kompetencji w zakresie Innowacji </a:t>
            </a:r>
            <a:r>
              <a:rPr lang="pl-PL" b="1" dirty="0" smtClean="0">
                <a:solidFill>
                  <a:schemeClr val="bg1"/>
                </a:solidFill>
              </a:rPr>
              <a:t>Społecznych </a:t>
            </a:r>
            <a:r>
              <a:rPr lang="pl-PL" i="1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2022</a:t>
            </a:r>
            <a:r>
              <a:rPr lang="pl-PL" i="1" dirty="0" smtClean="0">
                <a:solidFill>
                  <a:schemeClr val="bg1"/>
                </a:solidFill>
              </a:rPr>
              <a:t>) </a:t>
            </a:r>
            <a:r>
              <a:rPr lang="pl-PL" b="1" dirty="0">
                <a:solidFill>
                  <a:schemeClr val="bg1"/>
                </a:solidFill>
              </a:rPr>
              <a:t>i nowy programme dotacji na </a:t>
            </a:r>
            <a:r>
              <a:rPr lang="en-US" b="1" dirty="0" err="1">
                <a:solidFill>
                  <a:schemeClr val="bg1"/>
                </a:solidFill>
              </a:rPr>
              <a:t>skalowanie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innowacji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społeczne</a:t>
            </a:r>
            <a:r>
              <a:rPr lang="pl-PL" b="1" dirty="0">
                <a:solidFill>
                  <a:schemeClr val="bg1"/>
                </a:solidFill>
              </a:rPr>
              <a:t>j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Akademia dla Młodych </a:t>
            </a:r>
            <a:r>
              <a:rPr lang="pl-PL" b="1" dirty="0" smtClean="0">
                <a:solidFill>
                  <a:schemeClr val="bg1"/>
                </a:solidFill>
              </a:rPr>
              <a:t>Przedsiębiorców </a:t>
            </a:r>
            <a:r>
              <a:rPr lang="pl-PL" i="1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2022</a:t>
            </a:r>
            <a:r>
              <a:rPr lang="pl-PL" i="1" dirty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pl-PL" dirty="0">
              <a:solidFill>
                <a:srgbClr val="6165A7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6465" y="1357745"/>
            <a:ext cx="3861485" cy="4704080"/>
          </a:xfrm>
          <a:prstGeom prst="rect">
            <a:avLst/>
          </a:prstGeom>
          <a:solidFill>
            <a:srgbClr val="33C3B0"/>
          </a:solidFill>
          <a:ln>
            <a:solidFill>
              <a:srgbClr val="33C3B0"/>
            </a:solidFill>
          </a:ln>
        </p:spPr>
        <p:txBody>
          <a:bodyPr vert="horz" lIns="91440" tIns="45720" rIns="91440" bIns="45720">
            <a:normAutofit/>
          </a:bodyPr>
          <a:lstStyle>
            <a:lvl1pPr marL="366713" indent="-2746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62230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marL="981075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marL="124618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marL="151130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Zalecenia Rady w sprawie opracowania warunków ramowych dla ekonomii społecznej </a:t>
            </a:r>
            <a:r>
              <a:rPr lang="pl-PL" i="1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2023</a:t>
            </a:r>
            <a:r>
              <a:rPr lang="pl-PL" i="1" dirty="0" smtClean="0">
                <a:solidFill>
                  <a:schemeClr val="bg1"/>
                </a:solidFill>
              </a:rPr>
              <a:t>)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Wytyczne dotyczące ram podatkowych i pomocy państwa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Poprawa dobrych praktyk w zakresie społecznie odpowiedzialnych zamówień publicznych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Promowanie ukierunkowania ekonomii społecznej poza granicami UE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377382" y="1357745"/>
            <a:ext cx="3694545" cy="4704080"/>
          </a:xfrm>
          <a:prstGeom prst="rect">
            <a:avLst/>
          </a:prstGeom>
          <a:solidFill>
            <a:srgbClr val="6165A7"/>
          </a:solidFill>
          <a:ln>
            <a:solidFill>
              <a:srgbClr val="6165A7"/>
            </a:solidFill>
          </a:ln>
        </p:spPr>
        <p:txBody>
          <a:bodyPr vert="horz" lIns="91440" tIns="45720" rIns="91440" bIns="45720">
            <a:normAutofit/>
          </a:bodyPr>
          <a:lstStyle>
            <a:lvl1pPr marL="366713" indent="-2746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1pPr>
            <a:lvl2pPr marL="62230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2pPr>
            <a:lvl3pPr marL="981075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3pPr>
            <a:lvl4pPr marL="124618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4pPr>
            <a:lvl5pPr marL="151130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Działania </a:t>
            </a:r>
            <a:r>
              <a:rPr lang="pl-PL" b="1" dirty="0">
                <a:solidFill>
                  <a:schemeClr val="bg1"/>
                </a:solidFill>
              </a:rPr>
              <a:t>komunikacyjne podkreślające rolę i specyfikę </a:t>
            </a:r>
            <a:r>
              <a:rPr lang="pl-PL" b="1" dirty="0" smtClean="0">
                <a:solidFill>
                  <a:schemeClr val="bg1"/>
                </a:solidFill>
              </a:rPr>
              <a:t>ekonomii </a:t>
            </a:r>
            <a:r>
              <a:rPr lang="pl-PL" b="1" dirty="0">
                <a:solidFill>
                  <a:schemeClr val="bg1"/>
                </a:solidFill>
              </a:rPr>
              <a:t>społecznej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Badanie służące zebraniu danych z myślą o lepszym zrozumieniu </a:t>
            </a:r>
            <a:r>
              <a:rPr lang="pl-PL" b="1" dirty="0" smtClean="0">
                <a:solidFill>
                  <a:schemeClr val="bg1"/>
                </a:solidFill>
              </a:rPr>
              <a:t>ekonomii społecznej </a:t>
            </a:r>
            <a:r>
              <a:rPr lang="pl-PL" b="1" dirty="0">
                <a:solidFill>
                  <a:schemeClr val="bg1"/>
                </a:solidFill>
              </a:rPr>
              <a:t>w całej UE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Szkolenia dla urzędników </a:t>
            </a:r>
            <a:r>
              <a:rPr lang="pl-PL" b="1" dirty="0" smtClean="0">
                <a:solidFill>
                  <a:schemeClr val="bg1"/>
                </a:solidFill>
              </a:rPr>
              <a:t>publicznych </a:t>
            </a:r>
            <a:r>
              <a:rPr lang="pl-PL" i="1" dirty="0" smtClean="0">
                <a:solidFill>
                  <a:schemeClr val="bg1"/>
                </a:solidFill>
              </a:rPr>
              <a:t>(2022, </a:t>
            </a:r>
            <a:r>
              <a:rPr lang="en-US" i="1" dirty="0" smtClean="0">
                <a:solidFill>
                  <a:schemeClr val="bg1"/>
                </a:solidFill>
              </a:rPr>
              <a:t>2023</a:t>
            </a:r>
            <a:r>
              <a:rPr lang="pl-PL" i="1" dirty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pl-PL" dirty="0">
              <a:solidFill>
                <a:srgbClr val="6165A7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57946" y="4990179"/>
            <a:ext cx="1090540" cy="109943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6899564" y="4873109"/>
            <a:ext cx="1262241" cy="1167473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10852728" y="4873109"/>
            <a:ext cx="1184762" cy="109154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72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31" y="191193"/>
            <a:ext cx="10415096" cy="1062182"/>
          </a:xfrm>
        </p:spPr>
        <p:txBody>
          <a:bodyPr>
            <a:normAutofit fontScale="90000"/>
          </a:bodyPr>
          <a:lstStyle/>
          <a:p>
            <a:r>
              <a:rPr lang="en-IE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/>
            </a:r>
            <a:br>
              <a:rPr lang="en-IE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23" y="2063404"/>
            <a:ext cx="11035323" cy="4612639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US" dirty="0" smtClean="0"/>
          </a:p>
          <a:p>
            <a:pPr marL="92075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6105" y="1712422"/>
            <a:ext cx="11994514" cy="427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Zasada partnerstwa przy opracowaniu i wdrażaniu </a:t>
            </a:r>
            <a:endParaRPr lang="en-IE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IE" b="1" dirty="0" smtClean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Wezwanie </a:t>
            </a:r>
            <a:r>
              <a:rPr lang="pl-PL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państw członkowskich </a:t>
            </a:r>
            <a:r>
              <a:rPr lang="pl-PL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do: </a:t>
            </a:r>
            <a:endParaRPr lang="en-US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pl-PL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przyjęcia lub aktualizacji </a:t>
            </a:r>
            <a:r>
              <a:rPr lang="pl-PL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strategii </a:t>
            </a:r>
            <a:r>
              <a:rPr lang="pl-PL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środków dotyczących ekonomii społecznej </a:t>
            </a:r>
            <a:r>
              <a:rPr lang="pl-PL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pl-PL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współpracy z zainteresowanymi stronami</a:t>
            </a:r>
            <a:endParaRPr lang="en-US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pl-PL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wyznaczenia </a:t>
            </a:r>
            <a:r>
              <a:rPr lang="pl-PL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koordynatorów ds. ekonomii społecznej w celu spójnego kształtowania </a:t>
            </a:r>
            <a:r>
              <a:rPr lang="pl-PL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polityki</a:t>
            </a:r>
            <a:endParaRPr lang="en-IE" b="1" dirty="0" smtClean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endParaRPr lang="en-US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Wsparcie i pomoc </a:t>
            </a:r>
            <a:r>
              <a:rPr lang="pl-PL" b="1" dirty="0" smtClean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Komisji Europejskiej  </a:t>
            </a:r>
            <a:endParaRPr lang="en-IE" b="1" dirty="0" smtClean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IE" b="1" dirty="0" smtClean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b="1" dirty="0">
                <a:solidFill>
                  <a:srgbClr val="6165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Podsumowanie realizacji w 2025</a:t>
            </a:r>
            <a:endParaRPr lang="en-US" b="1" dirty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IE" b="1" dirty="0" smtClean="0">
              <a:solidFill>
                <a:srgbClr val="6165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595" y="238540"/>
            <a:ext cx="8199789" cy="503935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marL="9207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000" b="0" i="0" kern="1200">
                <a:solidFill>
                  <a:schemeClr val="bg1"/>
                </a:solidFill>
                <a:latin typeface="EC Square Sans Cond Pro Medium" panose="020B0606000000020004" pitchFamily="34" charset="0"/>
                <a:ea typeface="+mj-ea"/>
                <a:cs typeface="+mj-cs"/>
              </a:defRPr>
            </a:lvl1pPr>
          </a:lstStyle>
          <a:p>
            <a:pPr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I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 dalej 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SEAP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0565C"/>
      </a:accent1>
      <a:accent2>
        <a:srgbClr val="8A77B7"/>
      </a:accent2>
      <a:accent3>
        <a:srgbClr val="FDD355"/>
      </a:accent3>
      <a:accent4>
        <a:srgbClr val="45A2DA"/>
      </a:accent4>
      <a:accent5>
        <a:srgbClr val="51BA67"/>
      </a:accent5>
      <a:accent6>
        <a:srgbClr val="003B61"/>
      </a:accent6>
      <a:hlink>
        <a:srgbClr val="F0565C"/>
      </a:hlink>
      <a:folHlink>
        <a:srgbClr val="8A77B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SEAP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0565C"/>
      </a:accent1>
      <a:accent2>
        <a:srgbClr val="8A77B7"/>
      </a:accent2>
      <a:accent3>
        <a:srgbClr val="FDD355"/>
      </a:accent3>
      <a:accent4>
        <a:srgbClr val="45A2DA"/>
      </a:accent4>
      <a:accent5>
        <a:srgbClr val="51BA67"/>
      </a:accent5>
      <a:accent6>
        <a:srgbClr val="003B61"/>
      </a:accent6>
      <a:hlink>
        <a:srgbClr val="F0565C"/>
      </a:hlink>
      <a:folHlink>
        <a:srgbClr val="8A77B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17312</TotalTime>
  <Words>1155</Words>
  <Application>Microsoft Office PowerPoint</Application>
  <PresentationFormat>Widescreen</PresentationFormat>
  <Paragraphs>139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EC Square Sans Cond Pro</vt:lpstr>
      <vt:lpstr>Arial Black</vt:lpstr>
      <vt:lpstr>Arial</vt:lpstr>
      <vt:lpstr>Calibri</vt:lpstr>
      <vt:lpstr>ECSquareSansProExtraBlack</vt:lpstr>
      <vt:lpstr>EC Square Sans Cond Pro Medium</vt:lpstr>
      <vt:lpstr>Wingdings</vt:lpstr>
      <vt:lpstr>Times New Roman</vt:lpstr>
      <vt:lpstr>2_Thème Office</vt:lpstr>
      <vt:lpstr>1_Thème Office</vt:lpstr>
      <vt:lpstr>Plan działania Komisji Europejskiej  na rzecz pobudzenia ekonomii społecznej i tworzenia miejsc pracy </vt:lpstr>
      <vt:lpstr>Agenda</vt:lpstr>
      <vt:lpstr>  1. Informacje ogólne </vt:lpstr>
      <vt:lpstr>2. Zdefiniowanie ekonomii społecznej</vt:lpstr>
      <vt:lpstr>3. Dlaczego plan działania na rzecz ekonomii społecznej?</vt:lpstr>
      <vt:lpstr>3. Dlaczego plan działania na rzecz ekonomii społecznej?</vt:lpstr>
      <vt:lpstr> 4. Kluczowe obszary działań  </vt:lpstr>
      <vt:lpstr>5. Działania Komisji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Cochaux</dc:creator>
  <cp:lastModifiedBy>KLECHA Anita (EMPL)</cp:lastModifiedBy>
  <cp:revision>191</cp:revision>
  <dcterms:created xsi:type="dcterms:W3CDTF">2021-11-22T16:05:13Z</dcterms:created>
  <dcterms:modified xsi:type="dcterms:W3CDTF">2022-10-02T10:39:09Z</dcterms:modified>
</cp:coreProperties>
</file>